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8" r:id="rId5"/>
    <p:sldId id="260" r:id="rId6"/>
    <p:sldId id="263" r:id="rId7"/>
    <p:sldId id="270" r:id="rId8"/>
    <p:sldId id="267" r:id="rId9"/>
    <p:sldId id="261" r:id="rId10"/>
    <p:sldId id="264" r:id="rId11"/>
    <p:sldId id="265" r:id="rId12"/>
    <p:sldId id="266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2" autoAdjust="0"/>
    <p:restoredTop sz="94708" autoAdjust="0"/>
  </p:normalViewPr>
  <p:slideViewPr>
    <p:cSldViewPr>
      <p:cViewPr varScale="1">
        <p:scale>
          <a:sx n="97" d="100"/>
          <a:sy n="97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82C40-DF67-4706-BC85-267102486247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9C7D4-572C-4FCC-862D-DC6333A40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0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9C7D4-572C-4FCC-862D-DC6333A40A7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138-BE21-4ADA-AD9B-FC5E9D578B8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79678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4684" y="228600"/>
            <a:ext cx="268986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E7F6-31EC-4B1C-856C-B36C3BA1B83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FE1F-1B7E-46AD-830E-9FB9B4D2535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D52-A7A5-4A65-9B23-F2AAFE806A2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DBC-8CFA-41D3-A406-246E7E8D1A8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226-7373-4EF8-AB7A-AE1EF17337D9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BB6F-BED7-4F92-A1C6-F35C312A245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80CF-F275-436F-A30A-7BC7786A0AD1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21AD-B35D-4974-8DB9-72E3AFABDAF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82E4-E2E6-4B3E-9FBC-B39957C0532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59CA-7D92-471F-A18D-9436DBB6F6B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7A8E958-F40C-4843-9301-7945DC344B7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1: Session 8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Liquidity Management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7B19-7A77-4224-8366-EDF452CD087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Delay to meet suppliers payments when due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Failure to settle essential obligations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Poor liquidity ratios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Quick ratio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Current ratios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Defaulting on loans and suppliers obligations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Failure to take advantage of special offers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Stock outs of key ingredients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Bouncing cheques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4DF2-132F-4C58-B1B4-6802605CF90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Indicators of liquidity problems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408333" cy="4314792"/>
          </a:xfrm>
        </p:spPr>
        <p:txBody>
          <a:bodyPr>
            <a:normAutofit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Delay in execution of work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Expensive procurements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Low morale amongst staff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Withholding of services and supplies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Risk of unethical practices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Loss of business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Reduced profitability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Recall of loans, litigations etc.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Failure to take advantage of lucrative business offers.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3E381-B8D5-4EC7-A77D-A5F6E1313FC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Consequences of liquidity problems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Negotiate for suppliers credit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Obtain advance payments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Avoid or restrict allowing credit (credit vet)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Factor the cost of delayed payment into price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Where possible, negotiate early payment discounts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Provide for interest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charges </a:t>
            </a:r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delayed payments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when contracting</a:t>
            </a:r>
            <a:endParaRPr lang="en-GB" sz="2800" noProof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DA7C-8C17-46D1-8952-5442F13156E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Techniques to improve liquidity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Have standby facilities e.g. overdraft</a:t>
            </a:r>
          </a:p>
          <a:p>
            <a:r>
              <a:rPr lang="en-GB" sz="32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Maintain a healthy minimum cash reserve</a:t>
            </a:r>
          </a:p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>Avoid clients with poor paying  reputation</a:t>
            </a:r>
          </a:p>
          <a:p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Seek appropriate financing for fixed assets investment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Avoid non profitable assignments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D52-A7A5-4A65-9B23-F2AAFE806A2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Techniques to improve liquidity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73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What is the importance of liquidity to a road contractor.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Can a profitable business have liquidity problems? Indicate possible causes of liquidity constraints to such a business.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Can a non profitable business have good liquidity? Identify how such a business would maintain liquidity.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Advise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on how he could improve the liquidity of his business.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Identify symptoms of cash shortage and the consequences to a road construction business.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59E9-812A-4F40-8C68-C973F562D98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Group assignments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Outline the importance of cash flow in business</a:t>
            </a:r>
          </a:p>
          <a:p>
            <a:pPr lvl="1"/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Relating profits to cash</a:t>
            </a:r>
          </a:p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Introducing the funds flow statement</a:t>
            </a:r>
          </a:p>
          <a:p>
            <a:pPr lvl="1"/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Causes of cash flow constraints</a:t>
            </a:r>
          </a:p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Indicators and consequences of liquidity problems</a:t>
            </a:r>
          </a:p>
          <a:p>
            <a:pPr lvl="1"/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Techniques to improve cash flow</a:t>
            </a:r>
          </a:p>
          <a:p>
            <a:pPr lvl="1"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D59B-2786-4696-BBB9-B5107E035EE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Purpose of Session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Cash to a business is what blood is to a person.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Cash is required to obtain materials, tools, equipment and services that go into doing a contract.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It can be disastrous for a business to run out of cash as it risks work stoppage and desperate measures.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There is a time lag between spending cash on the project and receiving payment from the client (the cash cycle).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6C0-A12E-4C58-9317-FD25A244D81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Importance of cash flow to a business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With government contracts this period can be unpredictable.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When dealing with private sector there is even the risk of non payment.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longer the period the more the cash required to run the business.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lower the credit obtained from suppliers the more the cash required to run the business.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C228-7FEB-42E7-8F40-C0E7F207ECF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Cash Cycle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83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Profits are not tangible until turned to cash. The impact of losses is not felt until cash turnout!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There is a timing difference between recognition of revenue and when it turns into cash e.g. invoicing a client and getting paid takes time.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There is a timing difference between recognition of expenses and when cash is paid out e.g. purchase of an excavator and depreciating it.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cash flow statement removes the timing differences and brings out cash changes over a period of time. It answers the common question of where did the profits go?</a:t>
            </a:r>
            <a:endParaRPr lang="en-GB" noProof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F9E-FB35-42C8-A3A1-E8693B54EEE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Relating profits to cash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cash flow explains the changes that have taken place between one date and another and how the change have occurred. 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It explains how trading and other financial decisions affected the cash position of the business during a period.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business will increase cash when capital is injected, takes on loans and advances or disposes off some of its fixed asset or when its clients pay.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business will reduce its cash if it pays off its suppliers, pays out dividends, reduces its borrowing, lends out money or acquires fixed assets.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88FC-CB24-498A-BE96-106FC6C5172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Cash flow statement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simple cash flow statement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D52-A7A5-4A65-9B23-F2AAFE806A2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2348880"/>
          <a:ext cx="7920878" cy="3893021"/>
        </p:xfrm>
        <a:graphic>
          <a:graphicData uri="http://schemas.openxmlformats.org/drawingml/2006/table">
            <a:tbl>
              <a:tblPr/>
              <a:tblGrid>
                <a:gridCol w="4765916"/>
                <a:gridCol w="467758"/>
                <a:gridCol w="2687204"/>
              </a:tblGrid>
              <a:tr h="35391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u="sng" dirty="0">
                          <a:latin typeface="Arial"/>
                          <a:ea typeface="Times New Roman"/>
                          <a:cs typeface="Times New Roman"/>
                        </a:rPr>
                        <a:t>Funds Flow Statement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Profit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Increase in accounts receivable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Increase in inventories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Increase in accounts payable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Investment in fixed assets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Outflow of cash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Bank balance at start of year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Bank overdraft at end of year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  <a:cs typeface="Times New Roman"/>
                        </a:rPr>
                        <a:t>Change in cash position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Make prudent decisions  to maintain liquidity in the short term and increase cash over the long term.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Increase the rate of inflow of cash and minimize the rate of outflow of cash.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Invest in ventures that that will return it with larger margins as quickly as possible.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Match long term cash investment with long term financing.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cash flow statement tells us how the business is addressing  those principles.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D0E1-0820-47EC-AC1A-270E2BC2E47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Golden rule to cash management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Acquisition of or investment in fixed assets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Withdrawal of cash for non business related items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Having inadequate trading credit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Paying off loans and short term credits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Delayed incoming payments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Increasing inventory levels (and work in progress)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High operating costs, and high interest rates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Low trading margins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Overtrading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AE0D-86CC-4FA1-B505-15357846894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r>
              <a:rPr lang="en-GB" noProof="0" dirty="0" smtClean="0">
                <a:latin typeface="Arial" pitchFamily="34" charset="0"/>
                <a:cs typeface="Arial" pitchFamily="34" charset="0"/>
              </a:rPr>
              <a:t>Causes of cash constraints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0189E8-A7E4-4A7E-8F0A-E9AA225149FB}"/>
</file>

<file path=customXml/itemProps2.xml><?xml version="1.0" encoding="utf-8"?>
<ds:datastoreItem xmlns:ds="http://schemas.openxmlformats.org/officeDocument/2006/customXml" ds:itemID="{C57E0CC7-5134-480A-A413-FCEDAA2115E5}"/>
</file>

<file path=customXml/itemProps3.xml><?xml version="1.0" encoding="utf-8"?>
<ds:datastoreItem xmlns:ds="http://schemas.openxmlformats.org/officeDocument/2006/customXml" ds:itemID="{00B697A8-F800-4838-841A-C81017CBD252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1466</TotalTime>
  <Words>931</Words>
  <Application>Microsoft Office PowerPoint</Application>
  <PresentationFormat>On-screen Show (4:3)</PresentationFormat>
  <Paragraphs>148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Module 1: Session 8</vt:lpstr>
      <vt:lpstr>Purpose of Session</vt:lpstr>
      <vt:lpstr> Importance of cash flow to a business</vt:lpstr>
      <vt:lpstr> The Cash Cycle</vt:lpstr>
      <vt:lpstr> Relating profits to cash</vt:lpstr>
      <vt:lpstr>Cash flow statement</vt:lpstr>
      <vt:lpstr>Example of simple cash flow statement</vt:lpstr>
      <vt:lpstr> Golden rule to cash management</vt:lpstr>
      <vt:lpstr> Causes of cash constraints</vt:lpstr>
      <vt:lpstr> Indicators of liquidity problems </vt:lpstr>
      <vt:lpstr> Consequences of liquidity problems</vt:lpstr>
      <vt:lpstr> Techniques to improve liquidity</vt:lpstr>
      <vt:lpstr> Techniques to improve liquidity </vt:lpstr>
      <vt:lpstr>Group assignments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38</cp:revision>
  <dcterms:created xsi:type="dcterms:W3CDTF">2012-08-01T17:25:30Z</dcterms:created>
  <dcterms:modified xsi:type="dcterms:W3CDTF">2012-08-01T17:27:24Z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