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4"/>
  </p:sldMasterIdLst>
  <p:notesMasterIdLst>
    <p:notesMasterId r:id="rId31"/>
  </p:notesMasterIdLst>
  <p:handoutMasterIdLst>
    <p:handoutMasterId r:id="rId32"/>
  </p:handoutMasterIdLst>
  <p:sldIdLst>
    <p:sldId id="256" r:id="rId5"/>
    <p:sldId id="281" r:id="rId6"/>
    <p:sldId id="284" r:id="rId7"/>
    <p:sldId id="283" r:id="rId8"/>
    <p:sldId id="285" r:id="rId9"/>
    <p:sldId id="287" r:id="rId10"/>
    <p:sldId id="286" r:id="rId11"/>
    <p:sldId id="295" r:id="rId12"/>
    <p:sldId id="288" r:id="rId13"/>
    <p:sldId id="289" r:id="rId14"/>
    <p:sldId id="290" r:id="rId15"/>
    <p:sldId id="293" r:id="rId16"/>
    <p:sldId id="291" r:id="rId17"/>
    <p:sldId id="292" r:id="rId18"/>
    <p:sldId id="258" r:id="rId19"/>
    <p:sldId id="259" r:id="rId20"/>
    <p:sldId id="260" r:id="rId21"/>
    <p:sldId id="263" r:id="rId22"/>
    <p:sldId id="264" r:id="rId23"/>
    <p:sldId id="266" r:id="rId24"/>
    <p:sldId id="268" r:id="rId25"/>
    <p:sldId id="269" r:id="rId26"/>
    <p:sldId id="270" r:id="rId27"/>
    <p:sldId id="271" r:id="rId28"/>
    <p:sldId id="294" r:id="rId29"/>
    <p:sldId id="279" r:id="rId3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03" autoAdjust="0"/>
  </p:normalViewPr>
  <p:slideViewPr>
    <p:cSldViewPr>
      <p:cViewPr varScale="1">
        <p:scale>
          <a:sx n="73" d="100"/>
          <a:sy n="73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FCC8828-CC5F-45A0-847C-A47CBC84F621}" type="datetimeFigureOut">
              <a:rPr lang="en-US"/>
              <a:pPr>
                <a:defRPr/>
              </a:pPr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48474A-9F0F-47AE-B469-B078AA6BF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4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886F32B-5505-4171-AA32-DD8ACF5362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42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DG Note:</a:t>
            </a:r>
          </a:p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 discussed last week this session combines with The Bidding Process into a single Session 3.</a:t>
            </a:r>
          </a:p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This session does not cover different "Forms of Contract" it only describes different "Types" of Contracts.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C20CD81-D91B-413C-A9B2-815D032F4352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7D78D24-6E62-42F7-AE90-B81E02BBF784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endParaRPr lang="en-GB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Where is the 'Definition' of SBD?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83E87A7-3FCC-4292-AC69-F8152EF87445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729EAFB-9DFD-45CA-B0AA-FFD83C870EE4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94974C5-09D3-46E9-A40B-F89F9F4E6257}" type="slidenum">
              <a:rPr lang="en-GB" altLang="en-US" smtClean="0"/>
              <a:pPr/>
              <a:t>26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DG Note:</a:t>
            </a:r>
          </a:p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GB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1. This third bullet point is the key to this session.</a:t>
            </a:r>
          </a:p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1. Practice in completing SBD’s is not really necessary here.</a:t>
            </a:r>
            <a:endParaRPr lang="en-GB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200B3A2-2C8E-465E-B75F-3519539AD152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Bidding Process will now be Session 3, with session 2 covering EOI</a:t>
            </a:r>
            <a:r>
              <a:rPr lang="ja-JP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’</a:t>
            </a:r>
            <a:r>
              <a:rPr lang="en-US" altLang="ja-JP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 and Prequalification only. Slide 18 should be brought forward into Pre-qualification session.</a:t>
            </a:r>
            <a:endParaRPr lang="en-GB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51011B2-6F04-4DF1-B665-487B7D1CD680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6940F5B-F31C-4A67-B10C-54743B2B7CD5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DG Note: </a:t>
            </a:r>
          </a:p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pre-bid meeting is always preferable.</a:t>
            </a:r>
          </a:p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alt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PG Note: Where does this information come from? Please quote source and validity.</a:t>
            </a:r>
            <a:endParaRPr lang="en-GB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A0EED1D-0B27-4D23-A984-D577A440D37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DG Notes:</a:t>
            </a:r>
          </a:p>
          <a:p>
            <a:pPr>
              <a:defRPr/>
            </a:pPr>
            <a:endParaRPr lang="en-US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GB" dirty="0" smtClean="0"/>
              <a:t>What does Compensation mean in this context?</a:t>
            </a:r>
          </a:p>
          <a:p>
            <a:pPr marL="228600" indent="-228600">
              <a:buFontTx/>
              <a:buAutoNum type="arabicPeriod"/>
              <a:defRPr/>
            </a:pPr>
            <a:endParaRPr lang="en-GB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GB" dirty="0" smtClean="0"/>
              <a:t>The Environmental Impact Assessment of the “Project” is a matter for the Client when developing his project.  The Contractor must ensure that his activities are environmentally acceptable and in compliance with the requirements of the Contract  and local/National regulations and laws.</a:t>
            </a:r>
            <a:endParaRPr lang="en-GB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319D755-79AB-43CE-AB3A-B81DDEBBEE65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B9C811C-DF16-4E59-B147-A1754C1EFB6A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6B751AE-CA5A-4906-801D-DD8F02336BE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F12B82F-8C4C-49B1-B8A5-3ADB8E8899D9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-26988"/>
            <a:ext cx="8696325" cy="603408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11" name="Picture 2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0"/>
            <a:ext cx="754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9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-20638"/>
            <a:ext cx="1882775" cy="49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2F35-72CF-4202-94FD-9D3D9E88DDCC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63E6-DC9C-4C7C-BF4E-394FD685A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E0FC9-B15A-41CE-98E4-0EF4AD52E596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77E-E7E1-45AB-9BC9-78C29643D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1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22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 useBgFill="1">
          <p:nvSpPr>
            <p:cNvPr id="10" name="Freeform 27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186D-70FE-4B6A-A83B-E015A56F213C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766E2-A703-4893-B465-644927C50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4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25400"/>
            <a:ext cx="955676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17DB-3FAC-4BD8-ACC4-A8E1F328D061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512D-6158-437D-B475-54E0CA2B6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0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51E8-E828-416E-B905-8229054CD0F5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7611-7C73-431B-87DF-9AB7EB4C0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7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572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982B-67BF-400B-A3DD-568EE8147BA4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2D2F-F53B-46E6-83C5-F49285F3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556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EAA2-860F-49AE-873D-8DD70AE97359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E3FB-9A8E-45F8-B398-1BD369BED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3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09B4-01C9-4BAE-9429-F35F4663C948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E3CF-68D5-4F62-A51E-E6286DD81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2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22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 useBgFill="1">
          <p:nvSpPr>
            <p:cNvPr id="8" name="Freeform 27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0B5E-E465-4872-8DAA-BEC2C7D726EF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0FAF-C2F4-465C-B0F0-93D75D1F6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8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 useBgFill="1">
          <p:nvSpPr>
            <p:cNvPr id="11" name="Freeform 27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A758-AE9D-4FEE-8537-27AD31275C65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2C9A-696F-4AFA-ABB3-DF413091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6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2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F1F7-B388-4D13-9DEE-DFF10A9287D9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D268-E1B9-46E5-A1EF-05826953C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0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88913"/>
            <a:ext cx="8696325" cy="246856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5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7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8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 useBgFill="1">
          <p:nvSpPr>
            <p:cNvPr id="1039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28C25E-15CF-4814-BA3E-4B00BF4EE66F}" type="datetime1">
              <a:rPr lang="en-GB"/>
              <a:pPr>
                <a:defRPr/>
              </a:pPr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Rose.Kiggundu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00A8F88-BA6F-4131-BDE5-2834BA336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9000" y="1824038"/>
            <a:ext cx="74072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3" name="Picture 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5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25" y="-20638"/>
            <a:ext cx="1881188" cy="49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34" r:id="rId6"/>
    <p:sldLayoutId id="2147484141" r:id="rId7"/>
    <p:sldLayoutId id="2147484142" r:id="rId8"/>
    <p:sldLayoutId id="2147484143" r:id="rId9"/>
    <p:sldLayoutId id="2147484135" r:id="rId10"/>
    <p:sldLayoutId id="214748414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FFFF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218488" cy="2346325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BIDDING AND STANDARD BIDDING DOCUMENTS (SBDs)</a:t>
            </a:r>
          </a:p>
        </p:txBody>
      </p:sp>
      <p:sp>
        <p:nvSpPr>
          <p:cNvPr id="11267" name="Subtitle 1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Module Six: Session 3</a:t>
            </a:r>
          </a:p>
        </p:txBody>
      </p:sp>
      <p:sp>
        <p:nvSpPr>
          <p:cNvPr id="11268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8B327CB-E109-49F7-BE15-F402C223FB2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574087" cy="594995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Bidding Periods (working days)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048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8AE2773-5CF2-4CF8-9FAB-4906ADC53EB1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 rot="5400000">
            <a:off x="6989763" y="3736975"/>
            <a:ext cx="3200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fld id="{16FBD3A3-866D-4C44-A4C6-7E8A6BF8960D}" type="slidenum">
              <a:rPr lang="en-US" altLang="en-US" smtClean="0">
                <a:solidFill>
                  <a:schemeClr val="tx2"/>
                </a:solidFill>
              </a:rPr>
              <a:pPr algn="l"/>
              <a:t>10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658225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Procurement  of Supplies, Works and Non-Consultancy Services time guideline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288" y="2349500"/>
          <a:ext cx="8358187" cy="3521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683692"/>
                <a:gridCol w="2786062"/>
              </a:tblGrid>
              <a:tr h="10058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Method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Amended minimum period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 minimum period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</a:tr>
              <a:tr h="396238"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Open Domestic Bidding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</a:tr>
              <a:tr h="396238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Open International Bidding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</a:tr>
              <a:tr h="418903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Restricted Domestic Bidding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</a:tr>
              <a:tr h="488719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Restricted International Bidding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</a:tr>
              <a:tr h="418903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Quotations and Proposals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9" marB="45719"/>
                </a:tc>
              </a:tr>
              <a:tr h="3962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Source: PPDA guidelines, 2003</a:t>
                      </a:r>
                    </a:p>
                  </a:txBody>
                  <a:tcPr marL="91439" marR="91439" marT="45719" marB="45719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686800" cy="4392612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a typeface="+mn-ea"/>
              </a:rPr>
              <a:t>Bids should be submitted in the format specified in the bid documents. Ensure compliance such as sealing, address, enveloping etc.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a typeface="+mn-ea"/>
              </a:rPr>
              <a:t>Note the location of the delivery of bids. It should be clear and precise in the Bid Data Sheet.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a typeface="+mn-ea"/>
              </a:rPr>
              <a:t>A box may be provided to deposit bids.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a typeface="+mn-ea"/>
              </a:rPr>
              <a:t>Bid submission should be recorded in an appropriate register/form</a:t>
            </a:r>
            <a:endParaRPr lang="en-US" sz="2400" b="1" dirty="0" smtClean="0">
              <a:ea typeface="+mn-e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a typeface="+mn-ea"/>
              </a:rPr>
              <a:t>Bids shall be opened in the presence of all bidders or their representatives who wish to attend. Usually this is done shortly after the end of the submission deadline.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sz="2400" dirty="0" smtClean="0">
              <a:ea typeface="+mn-ea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1EA23EA-64EE-414E-BF92-7463A1A60B65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0F9AD32-2819-4ABA-AE56-45AF369A9E02}" type="slidenum">
              <a:rPr lang="en-GB" altLang="en-US" smtClean="0">
                <a:solidFill>
                  <a:schemeClr val="tx2"/>
                </a:solidFill>
              </a:rPr>
              <a:pPr/>
              <a:t>11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Submission/Receipt &amp; Opening of bids  </a:t>
            </a:r>
            <a:endParaRPr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The PDU selects an Evaluation Committee with the approval of the Contracts Committee.</a:t>
            </a:r>
          </a:p>
          <a:p>
            <a:r>
              <a:rPr lang="en-US" altLang="en-US" smtClean="0">
                <a:ea typeface="ＭＳ Ｐゴシック" pitchFamily="34" charset="-128"/>
              </a:rPr>
              <a:t>The evaluation is based on the criteria as laid down in the bid documents.</a:t>
            </a:r>
          </a:p>
          <a:p>
            <a:r>
              <a:rPr lang="en-US" altLang="en-US" smtClean="0">
                <a:ea typeface="ＭＳ Ｐゴシック" pitchFamily="34" charset="-128"/>
              </a:rPr>
              <a:t>The evaluation report is made to the PDU and to the Contracts Committee of the Best Evaluated Bidder.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Bids Evaluation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79BECBA-B2E8-4D35-AF06-DAA1991DC27D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B1CFAC7-7DDB-4357-A0F6-EFAB912E2E7A}" type="slidenum">
              <a:rPr lang="en-US" altLang="en-US" smtClean="0">
                <a:solidFill>
                  <a:schemeClr val="tx2"/>
                </a:solidFill>
              </a:rPr>
              <a:pPr/>
              <a:t>12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1916113"/>
            <a:ext cx="7408862" cy="42100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>
                <a:ea typeface="+mn-ea"/>
              </a:rPr>
              <a:t>A negotiation meeting is held between the bidder and the PDE  after notification as the Best Evaluated Bidder and statutory notification but before contract signing.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>
                <a:ea typeface="+mn-ea"/>
              </a:rPr>
              <a:t>The purpose is to confirm the core content of the bid and to negotiate on some aspects of a bid such as scope and timeframes.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>
                <a:ea typeface="+mn-ea"/>
              </a:rPr>
              <a:t>Such negotiation is not about price.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>
                <a:ea typeface="+mn-ea"/>
              </a:rPr>
              <a:t>Minutes of the negotiation meeting should be signed by all parties present and appended to the contract. </a:t>
            </a:r>
            <a:endParaRPr lang="en-GB" dirty="0">
              <a:ea typeface="+mn-ea"/>
            </a:endParaRPr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ea typeface="ＭＳ Ｐゴシック" pitchFamily="34" charset="-128"/>
              </a:rPr>
              <a:t>The negotiation meeting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D4FD719-9F1F-400A-9B96-AA3BB35A8C3B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990975" y="6249988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mtClean="0">
                <a:solidFill>
                  <a:schemeClr val="tx2"/>
                </a:solidFill>
                <a:cs typeface="Arial" pitchFamily="34" charset="0"/>
              </a:rPr>
              <a:t>Module 6: Sesion 2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D875698-26C4-4F9B-BAB3-9BB932299F2F}" type="slidenum">
              <a:rPr lang="en-US" altLang="en-US" smtClean="0">
                <a:solidFill>
                  <a:schemeClr val="tx2"/>
                </a:solidFill>
              </a:rPr>
              <a:pPr/>
              <a:t>13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5132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A Contracts Committee awards a contract based on the evaluation committee decision.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A contract award decision does not amount to a binding contract between the provider and the PDE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Notice of Best Evaluated Bidder should be displayed within statutory times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Approval of all relevant agencies i.e. Solicitor General  should be done before contract signing.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A bid acceptance letter and award acceptance is normally done before the signing of a formal contract.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E2A8D7D-EA64-47C6-B93D-9F929B9DFC04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97EAF7E-82DE-4441-A8C4-7FCB15835D15}" type="slidenum">
              <a:rPr lang="en-GB" altLang="en-US" smtClean="0">
                <a:solidFill>
                  <a:schemeClr val="tx2"/>
                </a:solidFill>
              </a:rPr>
              <a:pPr/>
              <a:t>14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3600" dirty="0" smtClean="0"/>
              <a:t> Award</a:t>
            </a:r>
            <a:r>
              <a:rPr lang="en-GB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73313"/>
            <a:ext cx="8153400" cy="294957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GB" sz="3500" dirty="0" smtClean="0">
                <a:solidFill>
                  <a:schemeClr val="tx1"/>
                </a:solidFill>
                <a:ea typeface="+mn-ea"/>
              </a:rPr>
              <a:t>Defining of SBDs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GB" sz="3500" dirty="0" smtClean="0">
                <a:ea typeface="+mn-ea"/>
              </a:rPr>
              <a:t>Reasons for using SBDs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GB" sz="3500" dirty="0" smtClean="0">
                <a:ea typeface="+mn-ea"/>
              </a:rPr>
              <a:t>Structure of the SBDs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GB" sz="3500" dirty="0" smtClean="0">
                <a:ea typeface="+mn-ea"/>
              </a:rPr>
              <a:t>Complete and Responsive Bid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083550" cy="151765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ea typeface="ＭＳ Ｐゴシック" pitchFamily="34" charset="-128"/>
              </a:rPr>
              <a:t>Standard Bid Documents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5CAECF4-EE49-42BB-8A75-C72FAFECF1D7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978332-F37F-4B89-8AEC-5FC4D9FF9EAC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en-US" smtClean="0">
                <a:ea typeface="ＭＳ Ｐゴシック" pitchFamily="34" charset="-128"/>
              </a:rPr>
              <a:t>Bid documents issued by procuring authorities,  setting out the procedures to be followed in bidding and the conditions of any resulting contract- </a:t>
            </a:r>
          </a:p>
          <a:p>
            <a:pPr algn="just" eaLnBrk="1" hangingPunct="1"/>
            <a:r>
              <a:rPr lang="en-GB" altLang="en-US" b="1" smtClean="0">
                <a:ea typeface="ＭＳ Ｐゴシック" pitchFamily="34" charset="-128"/>
              </a:rPr>
              <a:t>B</a:t>
            </a:r>
            <a:r>
              <a:rPr lang="en-GB" altLang="en-US" smtClean="0">
                <a:ea typeface="ＭＳ Ｐゴシック" pitchFamily="34" charset="-128"/>
              </a:rPr>
              <a:t>idding documents that are used by procuring entities to invite bidders to participate in procurement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76288"/>
            <a:ext cx="8153400" cy="7635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>
                <a:ea typeface="+mj-ea"/>
              </a:rPr>
              <a:t>What are standard bid documents?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99CF036-36D5-4404-A369-794755FCCD7F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9D0FB1-0897-437B-9478-1A0668DE128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131175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They provide uniform information to all bidders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They elaborate the procedures and regulations of bidding.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They simplify the preparation of  bidding document by Procuring Entity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Facilitate and simplify the Procuring Entity</a:t>
            </a:r>
            <a:r>
              <a:rPr lang="ja-JP" altLang="en-GB" smtClean="0">
                <a:ea typeface="ＭＳ Ｐゴシック" pitchFamily="34" charset="-128"/>
              </a:rPr>
              <a:t>’</a:t>
            </a:r>
            <a:r>
              <a:rPr lang="en-GB" altLang="ja-JP" smtClean="0">
                <a:ea typeface="ＭＳ Ｐゴシック" pitchFamily="34" charset="-128"/>
              </a:rPr>
              <a:t> evaluation of the bidders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Minimise the time required by Contracts Committee/Tender committee in approving the Documents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Reduce the bidders</a:t>
            </a:r>
            <a:r>
              <a:rPr lang="ja-JP" altLang="en-GB" smtClean="0">
                <a:ea typeface="ＭＳ Ｐゴシック" pitchFamily="34" charset="-128"/>
              </a:rPr>
              <a:t>’</a:t>
            </a:r>
            <a:r>
              <a:rPr lang="en-GB" altLang="ja-JP" smtClean="0">
                <a:ea typeface="ＭＳ Ｐゴシック" pitchFamily="34" charset="-128"/>
              </a:rPr>
              <a:t> preparation time and effort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6080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>
                <a:ea typeface="+mj-ea"/>
              </a:rPr>
              <a:t>REASONS FOR USING SBDS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07013A8-60FE-49E2-A667-940304E2079F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D88F272-DDFE-4256-9A9B-8BA9D3FA0D9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60575"/>
            <a:ext cx="8072438" cy="3214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mtClean="0">
              <a:ea typeface="ＭＳ Ｐゴシック" pitchFamily="34" charset="-128"/>
            </a:endParaRP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PPDA- Public Procurement and Disposal of Assets Authority 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Donors, WB, ADB, IMF, FIDIC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Procurement and Disposal Units  of PDEs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Private sector procurement entities</a:t>
            </a:r>
          </a:p>
          <a:p>
            <a:pPr eaLnBrk="1" hangingPunct="1"/>
            <a:endParaRPr lang="en-GB" altLang="en-US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9488"/>
            <a:ext cx="8229600" cy="1225550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WHO ISSUES THE SBDs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233107F-DC4E-4E86-B3A6-15123615E789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A986189-65FB-4ECB-8C58-190D7415635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33588"/>
            <a:ext cx="8153400" cy="33559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Bidding Procedures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Statement of requirements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Contract Conditions (General and special)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Instruction to Bidders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Bid Data Sheet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Evaluation and Qualification Criteria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mtClean="0">
                <a:ea typeface="ＭＳ Ｐゴシック" pitchFamily="34" charset="-128"/>
              </a:rPr>
              <a:t>Bidding Forms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pPr eaLnBrk="1" hangingPunct="1"/>
            <a:r>
              <a:rPr lang="en-GB" altLang="en-US" sz="3200" b="1" smtClean="0">
                <a:ea typeface="ＭＳ Ｐゴシック" pitchFamily="34" charset="-128"/>
              </a:rPr>
              <a:t>STRUCTURE OF SBD’s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703B7FB-C596-4230-A471-21E94352AA0E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4ABC22A-7F02-430F-9BAD-734703688325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Present an overview of the bidding process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Appreciate the  importance of using SBDs in bidding for road works</a:t>
            </a:r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Expose the different types of SBDs</a:t>
            </a:r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Analyze the contents of SBDs and be able to prepare bids that correspond with the requirements of SBDs 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229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Objectives of the Session </a:t>
            </a:r>
          </a:p>
        </p:txBody>
      </p:sp>
      <p:sp>
        <p:nvSpPr>
          <p:cNvPr id="1229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DC40DD6-B4E7-4EA9-B7DC-8D7A007B5813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7035C1-3E68-4BC8-ACBB-921B47C884A8}" type="slidenum">
              <a:rPr lang="en-US" altLang="en-US" smtClean="0">
                <a:solidFill>
                  <a:schemeClr val="tx2"/>
                </a:solidFill>
              </a:rPr>
              <a:pPr/>
              <a:t>2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44675"/>
            <a:ext cx="8153400" cy="3995738"/>
          </a:xfrm>
        </p:spPr>
        <p:txBody>
          <a:bodyPr/>
          <a:lstStyle/>
          <a:p>
            <a:pPr algn="just" eaLnBrk="1" hangingPunct="1"/>
            <a:r>
              <a:rPr lang="en-GB" altLang="en-US" smtClean="0">
                <a:ea typeface="ＭＳ Ｐゴシック" pitchFamily="34" charset="-128"/>
              </a:rPr>
              <a:t>Provides the bidders with information needed to understand the reasons for the procurement.</a:t>
            </a:r>
          </a:p>
          <a:p>
            <a:pPr algn="just" eaLnBrk="1" hangingPunct="1"/>
            <a:r>
              <a:rPr lang="en-GB" altLang="en-US" smtClean="0">
                <a:ea typeface="ＭＳ Ｐゴシック" pitchFamily="34" charset="-128"/>
              </a:rPr>
              <a:t>Gives guidance to the bidder on how to complete and submit the bid.</a:t>
            </a:r>
          </a:p>
          <a:p>
            <a:pPr algn="just" eaLnBrk="1" hangingPunct="1"/>
            <a:r>
              <a:rPr lang="en-GB" altLang="en-US" smtClean="0">
                <a:ea typeface="ＭＳ Ｐゴシック" pitchFamily="34" charset="-128"/>
              </a:rPr>
              <a:t>Draws the bidder</a:t>
            </a:r>
            <a:r>
              <a:rPr lang="ja-JP" altLang="en-GB" smtClean="0">
                <a:ea typeface="ＭＳ Ｐゴシック" pitchFamily="34" charset="-128"/>
              </a:rPr>
              <a:t>’</a:t>
            </a:r>
            <a:r>
              <a:rPr lang="en-GB" altLang="ja-JP" smtClean="0">
                <a:ea typeface="ＭＳ Ｐゴシック" pitchFamily="34" charset="-128"/>
              </a:rPr>
              <a:t>s attention to areas requiring specific consideration e.g clarification, modification, replacement, cost of bidding</a:t>
            </a:r>
          </a:p>
          <a:p>
            <a:pPr algn="just" eaLnBrk="1" hangingPunct="1"/>
            <a:r>
              <a:rPr lang="en-GB" altLang="en-US" smtClean="0">
                <a:ea typeface="ＭＳ Ｐゴシック" pitchFamily="34" charset="-128"/>
              </a:rPr>
              <a:t>What to be specified in the Bid Data Sheet</a:t>
            </a:r>
          </a:p>
          <a:p>
            <a:pPr algn="just" eaLnBrk="1" hangingPunct="1">
              <a:buFont typeface="Symbol" pitchFamily="18" charset="2"/>
              <a:buNone/>
            </a:pPr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>
                <a:ea typeface="+mj-ea"/>
              </a:rPr>
              <a:t>INSTRUCTION TO BIDDERS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02D85FD-3B04-45CF-9A9D-B15A41FD4279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2898691-79DC-4C45-BDCA-DF1DD0A3652B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16113"/>
            <a:ext cx="8137525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200" smtClean="0">
                <a:ea typeface="ＭＳ Ｐゴシック" pitchFamily="34" charset="-128"/>
              </a:rPr>
              <a:t>Filled by the Procuring Entity giving the following information: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Name of Procuring Entity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Subject of Procurement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Procurement Reference Number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Contact address and persons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Language of the bid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Currency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Validity period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Number of copies to be submitted with original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Address and room of bid submission, deadline of submission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200" smtClean="0">
                <a:ea typeface="ＭＳ Ｐゴシック" pitchFamily="34" charset="-128"/>
              </a:rPr>
              <a:t>-	Bid opening-address, room and time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27063"/>
            <a:ext cx="8142288" cy="531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smtClean="0">
                <a:ea typeface="+mj-ea"/>
              </a:rPr>
              <a:t>BID DATA SHEET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4ED0018-8587-40E5-A73A-427AFE5D667E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AFC9ED9-0C8C-414A-BBE2-5592E88B0D14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7" dur="indefinite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2" dur="indefinite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7" dur="indefinite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2" dur="indefinite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7" dur="indefinite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82" dur="indefinite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87" dur="indefinite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92" dur="indefinite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/>
      <p:bldP spid="18435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8147050" cy="4535487"/>
          </a:xfrm>
        </p:spPr>
        <p:txBody>
          <a:bodyPr rtlCol="0">
            <a:normAutofit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Evaluation methodology to be used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Eligibility requirements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Compliance requirements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Evaluation process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Criteria under each of the stages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Basis of determining the best evaluated bid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Post qualification criteria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Post award requirements e.g.  Performance security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Contract signing procedures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0350"/>
            <a:ext cx="8153400" cy="974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smtClean="0">
                <a:ea typeface="+mj-ea"/>
              </a:rPr>
              <a:t>EVALUATION METHODOLOGY &amp; CRITERIA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46AD385-6043-4D60-844F-A490C81548A1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364F05C-1119-4A97-9E5F-F354C85269EE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08962" cy="4260850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>
                <a:ea typeface="+mn-ea"/>
              </a:rPr>
              <a:t>Filled and submitted by the bidder &amp; made up of: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Bid submission sheet-declaration by the bidder of conformity with the bidding documents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Bid security- declaration form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Price schedule-showing calculation and declarations of bid price by bidder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Qualification Form: declaration of bidders qualification to perform the assignments, </a:t>
            </a:r>
          </a:p>
          <a:p>
            <a:pPr lvl="1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previous work done, </a:t>
            </a:r>
          </a:p>
          <a:p>
            <a:pPr lvl="1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equipment, </a:t>
            </a:r>
          </a:p>
          <a:p>
            <a:pPr lvl="1" indent="-27432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>
                <a:ea typeface="+mn-ea"/>
              </a:rPr>
              <a:t>key personnel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dirty="0" smtClean="0">
              <a:ea typeface="+mn-ea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8153400" cy="647700"/>
          </a:xfrm>
        </p:spPr>
        <p:txBody>
          <a:bodyPr/>
          <a:lstStyle/>
          <a:p>
            <a:pPr eaLnBrk="1" hangingPunct="1"/>
            <a:r>
              <a:rPr lang="en-GB" altLang="en-US" sz="3600" b="1" smtClean="0">
                <a:ea typeface="ＭＳ Ｐゴシック" pitchFamily="34" charset="-128"/>
              </a:rPr>
              <a:t>BIDDING FORMS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1EF8168-1ADD-4C05-8F0F-12FB86FCFC72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5B3D672-55DF-4BB0-9883-F8B50D832A34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496300" cy="3960812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Refers to the description of the object to be procured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A detailed statement of a set of requirements to be satisfied by the procurement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Works-Schedule of requirements-BOQ/SOW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Goods-Specification (Design, Descriptive and Performance)</a:t>
            </a:r>
          </a:p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Services-Terms of Reference</a:t>
            </a:r>
          </a:p>
          <a:p>
            <a:pPr eaLnBrk="1" hangingPunct="1"/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49275"/>
            <a:ext cx="8153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smtClean="0">
                <a:ea typeface="+mj-ea"/>
              </a:rPr>
              <a:t>STATEMENT OF REQUIREMENTS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30A420C-DDFB-4FA6-AC80-A921487D2C45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5D819EF-CA22-4BE7-8EFD-45812982F4B6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Groups study, discuss and make presentation on key contents of the following components of the SBD:</a:t>
            </a:r>
          </a:p>
          <a:p>
            <a:pPr marL="514350" indent="-514350" algn="just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Statement of requirements</a:t>
            </a:r>
          </a:p>
          <a:p>
            <a:pPr marL="514350" indent="-514350" algn="just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Contract conditions for procurement of works (general and special)</a:t>
            </a:r>
          </a:p>
          <a:p>
            <a:pPr marL="514350" indent="-514350" algn="just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Instructions to bidders</a:t>
            </a:r>
          </a:p>
          <a:p>
            <a:pPr marL="514350" indent="-514350" algn="just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Bid data sheet</a:t>
            </a:r>
          </a:p>
          <a:p>
            <a:pPr marL="514350" indent="-514350" algn="just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Evaluation methodology and Criteria</a:t>
            </a:r>
          </a:p>
          <a:p>
            <a:pPr marL="0" indent="0">
              <a:buFont typeface="Symbol" pitchFamily="18" charset="2"/>
              <a:buNone/>
              <a:defRPr/>
            </a:pPr>
            <a:endParaRPr lang="en-US" dirty="0"/>
          </a:p>
        </p:txBody>
      </p:sp>
      <p:sp>
        <p:nvSpPr>
          <p:cNvPr id="358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Group Activity 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0EC5BC5-9CFE-4F78-AC8E-38A1761523E3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2743C3E-C11B-4B88-B49A-E57AF5A8C2A8}" type="slidenum">
              <a:rPr lang="en-US" altLang="en-US" smtClean="0">
                <a:solidFill>
                  <a:schemeClr val="tx2"/>
                </a:solidFill>
              </a:rPr>
              <a:pPr/>
              <a:t>25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2528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6000" smtClean="0">
                <a:ea typeface="ＭＳ Ｐゴシック" pitchFamily="34" charset="-128"/>
              </a:rPr>
              <a:t>END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6000" smtClean="0">
                <a:ea typeface="ＭＳ Ｐゴシック" pitchFamily="34" charset="-128"/>
              </a:rPr>
              <a:t>THANK YOU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6A64AFD-F483-4174-A4DD-2DABE13964F4}" type="datetime1">
              <a:rPr lang="en-GB" altLang="en-US" smtClean="0"/>
              <a:pPr/>
              <a:t>01/07/2014</a:t>
            </a:fld>
            <a:endParaRPr lang="en-US" altLang="en-US" smtClean="0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03B7F3-81C1-47CD-96B3-92CA929A9A79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060575"/>
            <a:ext cx="7408862" cy="40655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>
                <a:ea typeface="+mn-ea"/>
              </a:rPr>
              <a:t>Preparation and approval of bid documents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Issue or sale of bid documents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Pre bid meeting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Bid preparation 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Bid submission/receipt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Bids opening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Bids evaluation 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Bid evaluation notification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Negotiations meeting</a:t>
            </a:r>
          </a:p>
          <a:p>
            <a:pPr>
              <a:defRPr/>
            </a:pPr>
            <a:r>
              <a:rPr lang="en-GB" dirty="0" smtClean="0">
                <a:ea typeface="+mn-ea"/>
              </a:rPr>
              <a:t>Award and contracting</a:t>
            </a:r>
          </a:p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ea typeface="ＭＳ Ｐゴシック" pitchFamily="34" charset="-128"/>
              </a:rPr>
              <a:t>Stages in the bidding process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494589D-B8BD-49BD-9B68-7136739B9462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990975" y="6249988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mtClean="0">
                <a:solidFill>
                  <a:schemeClr val="tx2"/>
                </a:solidFill>
                <a:cs typeface="Arial" pitchFamily="34" charset="0"/>
              </a:rPr>
              <a:t>Module 6: Sesion 2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57A4391-6192-439E-971D-BF1C9142526C}" type="slidenum">
              <a:rPr lang="en-US" altLang="en-US" smtClean="0">
                <a:solidFill>
                  <a:schemeClr val="tx2"/>
                </a:solidFill>
              </a:rPr>
              <a:pPr/>
              <a:t>3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71538" y="1628775"/>
            <a:ext cx="7408862" cy="4497388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itchFamily="34" charset="-128"/>
              </a:rPr>
              <a:t>Starts when the user unit requisitions for works/supplies or services for which the entity has budgeted, funds have been confirmed, and the bid document approved by the Contracts Committee.</a:t>
            </a:r>
          </a:p>
          <a:p>
            <a:pPr eaLnBrk="1" hangingPunct="1"/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2CF8864-126D-4501-9DC1-EFF48FB0BB8D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BCF6E95-E55A-4F55-94D2-8E7588C8A4E3}" type="slidenum">
              <a:rPr lang="en-US" altLang="en-US" smtClean="0">
                <a:solidFill>
                  <a:schemeClr val="tx2"/>
                </a:solidFill>
              </a:rPr>
              <a:pPr/>
              <a:t>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43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The bidding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9418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200" smtClean="0">
                <a:ea typeface="ＭＳ Ｐゴシック" pitchFamily="34" charset="-128"/>
              </a:rPr>
              <a:t>An invitation to bid will be: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3200" smtClean="0">
                <a:ea typeface="Arial" pitchFamily="34" charset="0"/>
              </a:rPr>
              <a:t>by public advertisement or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3200" smtClean="0">
                <a:ea typeface="Arial" pitchFamily="34" charset="0"/>
              </a:rPr>
              <a:t>to prequalified providers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smtClean="0">
                <a:ea typeface="ＭＳ Ｐゴシック" pitchFamily="34" charset="-128"/>
              </a:rPr>
              <a:t>Bid documents may be issued for free or obtained for a fee.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smtClean="0">
                <a:ea typeface="ＭＳ Ｐゴシック" pitchFamily="34" charset="-128"/>
              </a:rPr>
              <a:t>Providers should be given opportunity to look at the documents before purchase.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smtClean="0">
                <a:ea typeface="ＭＳ Ｐゴシック" pitchFamily="34" charset="-128"/>
              </a:rPr>
              <a:t>Providers may also ask for any clarification before and after purchase of the document.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15B5FB2-C62F-4397-A355-03B1F501A048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93730B6-E5B1-44A7-ACAB-1DF533EC07CF}" type="slidenum">
              <a:rPr lang="en-GB" altLang="en-US" smtClean="0">
                <a:solidFill>
                  <a:schemeClr val="tx2"/>
                </a:solidFill>
              </a:rPr>
              <a:pPr/>
              <a:t>5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833438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Issue or Sale of Bid Documents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859712" cy="431958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>
                <a:latin typeface="Arial" charset="0"/>
                <a:ea typeface="+mn-ea"/>
                <a:cs typeface="Arial" charset="0"/>
              </a:rPr>
              <a:t>Allows potential bidders to seek clarification or access to project site, where applicable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>
                <a:latin typeface="Arial" charset="0"/>
                <a:ea typeface="+mn-ea"/>
                <a:cs typeface="Arial" charset="0"/>
              </a:rPr>
              <a:t>Notice of pre-bid meeting shall be included in the bid documents and any bid notice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>
                <a:latin typeface="Arial" charset="0"/>
                <a:ea typeface="+mn-ea"/>
                <a:cs typeface="Arial" charset="0"/>
              </a:rPr>
              <a:t>Provide sufficient time before the expiry of the bid period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>
                <a:latin typeface="Arial" charset="0"/>
                <a:ea typeface="+mn-ea"/>
                <a:cs typeface="Arial" charset="0"/>
              </a:rPr>
              <a:t>Record pre-bidding minutes and any addenda shall be provided to all bidders who purchased or were issued with the bid documents.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>
                <a:latin typeface="Arial" charset="0"/>
                <a:ea typeface="+mn-ea"/>
                <a:cs typeface="Arial" charset="0"/>
              </a:rPr>
              <a:t>In some instances bidding is restricted to only those that attend the pre-bidding meeting!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6C997D6-FBA6-40F2-806F-0F4631E01161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6B04C9-D0FD-4718-826D-481C84E772F2}" type="slidenum">
              <a:rPr lang="en-GB" altLang="en-US" smtClean="0">
                <a:solidFill>
                  <a:schemeClr val="tx2"/>
                </a:solidFill>
              </a:rPr>
              <a:pPr/>
              <a:t>6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Guidelines for pre-bid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71538" y="1916113"/>
            <a:ext cx="7408862" cy="421005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 PDE shall hold a pre-bid meeting for high value and complex tenders falling within the following categories: (PPDA guidelines, 2003)</a:t>
            </a:r>
          </a:p>
          <a:p>
            <a:pPr lvl="1" eaLnBrk="1" hangingPunct="1"/>
            <a:r>
              <a:rPr lang="en-US" altLang="en-US" smtClean="0">
                <a:ea typeface="Arial" pitchFamily="34" charset="0"/>
              </a:rPr>
              <a:t>For supplies above 140m</a:t>
            </a:r>
          </a:p>
          <a:p>
            <a:pPr lvl="1" eaLnBrk="1" hangingPunct="1"/>
            <a:r>
              <a:rPr lang="en-US" altLang="en-US" smtClean="0">
                <a:ea typeface="Arial" pitchFamily="34" charset="0"/>
              </a:rPr>
              <a:t>For services above 100m</a:t>
            </a:r>
          </a:p>
          <a:p>
            <a:pPr lvl="1" eaLnBrk="1" hangingPunct="1"/>
            <a:r>
              <a:rPr lang="en-US" altLang="en-US" smtClean="0">
                <a:ea typeface="Arial" pitchFamily="34" charset="0"/>
              </a:rPr>
              <a:t>For works above 200m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CFFB29E-9238-414F-807E-44DC57CF3225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1CA4983-D5F8-4486-A3C7-F1B6D796A019}" type="slidenum">
              <a:rPr lang="en-US" altLang="en-US" smtClean="0">
                <a:solidFill>
                  <a:schemeClr val="tx2"/>
                </a:solidFill>
              </a:rPr>
              <a:pPr/>
              <a:t>7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Criteria for pre-bid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Source of raw materials </a:t>
            </a:r>
          </a:p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Compensation to owners’ of the road area </a:t>
            </a:r>
          </a:p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Access/diversion road land owners’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</a:rPr>
              <a:t>compensation</a:t>
            </a:r>
          </a:p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Compliance to Environmental protection </a:t>
            </a:r>
          </a:p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Consensus for the LG to hire out its machinery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to contractors </a:t>
            </a:r>
          </a:p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Any clarifications on the Bid Documents </a:t>
            </a:r>
          </a:p>
          <a:p>
            <a:pPr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Presentation of addendum if any</a:t>
            </a:r>
          </a:p>
          <a:p>
            <a:pPr>
              <a:buFont typeface="Symbol" pitchFamily="18" charset="2"/>
              <a:buNone/>
              <a:defRPr/>
            </a:pPr>
            <a:endParaRPr lang="en-GB" dirty="0" smtClean="0"/>
          </a:p>
          <a:p>
            <a:pPr marL="0" indent="0">
              <a:buFont typeface="Symbol" pitchFamily="18" charset="2"/>
              <a:buNone/>
              <a:defRPr/>
            </a:pPr>
            <a:endParaRPr lang="en-GB" dirty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44936EC-B48B-487F-8317-94D7A384E27F}" type="slidenum">
              <a:rPr lang="en-GB" altLang="en-US" smtClean="0">
                <a:solidFill>
                  <a:schemeClr val="tx2"/>
                </a:solidFill>
              </a:rPr>
              <a:pPr/>
              <a:t>8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Issues to consider during pre-bid conference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8229600" cy="45370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A Bid is an offer made by the bidder  to provide works, services or supplies or a combination thereof in response to an invitation of a PDE.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Usually the bidder submits a standard Bid Document (SBD) obtained from the PDE.</a:t>
            </a:r>
            <a:endParaRPr lang="en-GB" dirty="0" smtClean="0">
              <a:latin typeface="Arial" charset="0"/>
              <a:ea typeface="+mn-ea"/>
              <a:cs typeface="Arial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>
                <a:latin typeface="Arial" charset="0"/>
                <a:ea typeface="+mn-ea"/>
                <a:cs typeface="Arial" charset="0"/>
              </a:rPr>
              <a:t>Sufficient time should be given to bidders to prepare and submit bids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There is a PPDA timeframe guideline for works, supplies and services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Not adhering to guideline without approval or waiver by PPDA is one of the corruption prone areas in procurement!</a:t>
            </a:r>
            <a:endParaRPr lang="en-US" dirty="0" smtClean="0">
              <a:latin typeface="Arial" charset="0"/>
              <a:ea typeface="+mn-ea"/>
              <a:cs typeface="Arial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dirty="0" smtClean="0">
              <a:latin typeface="Arial" charset="0"/>
              <a:ea typeface="+mn-ea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endParaRPr lang="en-US" dirty="0" smtClean="0">
              <a:latin typeface="Arial" charset="0"/>
              <a:ea typeface="+mn-ea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latin typeface="Arial" charset="0"/>
              <a:ea typeface="+mn-ea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b="1" dirty="0" smtClean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E4D658-28DA-4010-8EBB-D8D4B94614A7}" type="datetime1">
              <a:rPr lang="en-GB" altLang="en-US" smtClean="0">
                <a:solidFill>
                  <a:schemeClr val="tx2"/>
                </a:solidFill>
              </a:rPr>
              <a:pPr/>
              <a:t>01/07/2014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3995738" y="6165850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23B776F-2C6B-4AD0-A22D-F6F5D51F44EA}" type="slidenum">
              <a:rPr lang="en-GB" altLang="en-US" smtClean="0">
                <a:solidFill>
                  <a:schemeClr val="tx2"/>
                </a:solidFill>
              </a:rPr>
              <a:pPr/>
              <a:t>9</a:t>
            </a:fld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7143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Bidding  </a:t>
            </a:r>
            <a:endParaRPr lang="en-GB" altLang="en-US" sz="36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53EA8B-4148-4260-A978-FA313BEC18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F9D0B9-BA81-4F68-AC0B-C5EFA1802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8883CA-F8A1-4177-B922-1149D08FC6C5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11927</TotalTime>
  <Words>1519</Words>
  <Application>Microsoft Office PowerPoint</Application>
  <PresentationFormat>On-screen Show (4:3)</PresentationFormat>
  <Paragraphs>269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ＭＳ Ｐゴシック</vt:lpstr>
      <vt:lpstr>Symbol</vt:lpstr>
      <vt:lpstr>Candara</vt:lpstr>
      <vt:lpstr>Wingdings</vt:lpstr>
      <vt:lpstr>Wingdings 3</vt:lpstr>
      <vt:lpstr>Waveform</vt:lpstr>
      <vt:lpstr>BIDDING AND STANDARD BIDDING DOCUMENTS (SBDs)</vt:lpstr>
      <vt:lpstr>Objectives of the Session </vt:lpstr>
      <vt:lpstr>Stages in the bidding process</vt:lpstr>
      <vt:lpstr>The bidding process</vt:lpstr>
      <vt:lpstr>Issue or Sale of Bid Documents</vt:lpstr>
      <vt:lpstr>Guidelines for pre-bid meeting</vt:lpstr>
      <vt:lpstr>Criteria for pre-bid meetings</vt:lpstr>
      <vt:lpstr>Issues to consider during pre-bid conference</vt:lpstr>
      <vt:lpstr>Bidding  </vt:lpstr>
      <vt:lpstr>Procurement  of Supplies, Works and Non-Consultancy Services time guideline</vt:lpstr>
      <vt:lpstr>Submission/Receipt &amp; Opening of bids  </vt:lpstr>
      <vt:lpstr>Bids Evaluation</vt:lpstr>
      <vt:lpstr>The negotiation meeting</vt:lpstr>
      <vt:lpstr>  Award of Contract</vt:lpstr>
      <vt:lpstr>Standard Bid Documents</vt:lpstr>
      <vt:lpstr>What are standard bid documents?</vt:lpstr>
      <vt:lpstr>REASONS FOR USING SBDS</vt:lpstr>
      <vt:lpstr>WHO ISSUES THE SBDs</vt:lpstr>
      <vt:lpstr>STRUCTURE OF SBD’s</vt:lpstr>
      <vt:lpstr>INSTRUCTION TO BIDDERS</vt:lpstr>
      <vt:lpstr>BID DATA SHEET</vt:lpstr>
      <vt:lpstr>EVALUATION METHODOLOGY &amp; CRITERIA</vt:lpstr>
      <vt:lpstr>BIDDING FORMS</vt:lpstr>
      <vt:lpstr>STATEMENT OF REQUIREMENTS</vt:lpstr>
      <vt:lpstr>Group Activity </vt:lpstr>
      <vt:lpstr> </vt:lpstr>
    </vt:vector>
  </TitlesOfParts>
  <Company>Uganda Revenue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BIDDING DOCUMENTS (SBDs)</dc:title>
  <dc:creator>Internal Audit</dc:creator>
  <cp:lastModifiedBy>owner</cp:lastModifiedBy>
  <cp:revision>176</cp:revision>
  <dcterms:created xsi:type="dcterms:W3CDTF">2005-09-30T10:41:01Z</dcterms:created>
  <dcterms:modified xsi:type="dcterms:W3CDTF">2014-07-01T08:27:29Z</dcterms:modified>
</cp:coreProperties>
</file>