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1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rawing1.xml" ContentType="application/vnd.ms-office.drawingml.diagramDrawing+xml"/>
  <Override PartName="/ppt/diagrams/drawing2.xml" ContentType="application/vnd.ms-office.drawingml.diagramDrawing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  <p:sldMasterId id="2147483676" r:id="rId2"/>
    <p:sldMasterId id="2147483700" r:id="rId3"/>
  </p:sldMasterIdLst>
  <p:notesMasterIdLst>
    <p:notesMasterId r:id="rId23"/>
  </p:notesMasterIdLst>
  <p:sldIdLst>
    <p:sldId id="272" r:id="rId4"/>
    <p:sldId id="275" r:id="rId5"/>
    <p:sldId id="279" r:id="rId6"/>
    <p:sldId id="296" r:id="rId7"/>
    <p:sldId id="297" r:id="rId8"/>
    <p:sldId id="298" r:id="rId9"/>
    <p:sldId id="258" r:id="rId10"/>
    <p:sldId id="273" r:id="rId11"/>
    <p:sldId id="278" r:id="rId12"/>
    <p:sldId id="299" r:id="rId13"/>
    <p:sldId id="277" r:id="rId14"/>
    <p:sldId id="283" r:id="rId15"/>
    <p:sldId id="287" r:id="rId16"/>
    <p:sldId id="295" r:id="rId17"/>
    <p:sldId id="291" r:id="rId18"/>
    <p:sldId id="292" r:id="rId19"/>
    <p:sldId id="293" r:id="rId20"/>
    <p:sldId id="294" r:id="rId21"/>
    <p:sldId id="25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Patrick Griffith" initials="PG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>
          <a:srgbClr val="FF0000"/>
        </p14:laserClr>
      </p:ext>
      <p:ext uri="{2FDB2607-1784-4EEB-B798-7EB5836EED8A}">
        <p14:showMediaCtrls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"/>
      </p:ext>
    </p:extLst>
  </p:showPr>
  <p:extLst>
    <p:ext uri="{E76CE94A-603C-4142-B9EB-6D1370010A27}">
      <p14:discardImageEditData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16" autoAdjust="0"/>
    <p:restoredTop sz="94737" autoAdjust="0"/>
  </p:normalViewPr>
  <p:slideViewPr>
    <p:cSldViewPr>
      <p:cViewPr>
        <p:scale>
          <a:sx n="76" d="100"/>
          <a:sy n="76" d="100"/>
        </p:scale>
        <p:origin x="-744" y="-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9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presProps" Target="presProps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8" Type="http://schemas.openxmlformats.org/officeDocument/2006/relationships/slide" Target="slides/slide5.xml"/><Relationship Id="rId21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5" Type="http://schemas.openxmlformats.org/officeDocument/2006/relationships/commentAuthors" Target="commentAuthors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7" Type="http://schemas.openxmlformats.org/officeDocument/2006/relationships/slide" Target="slides/slide4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6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24" Type="http://schemas.openxmlformats.org/officeDocument/2006/relationships/printerSettings" Target="printerSettings/printerSettings1.bin"/><Relationship Id="rId11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32" Type="http://schemas.openxmlformats.org/officeDocument/2006/relationships/customXml" Target="../customXml/item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5" Type="http://schemas.openxmlformats.org/officeDocument/2006/relationships/slide" Target="slides/slide12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ustomXml" Target="../customXml/item2.xml"/><Relationship Id="rId9" Type="http://schemas.openxmlformats.org/officeDocument/2006/relationships/slide" Target="slides/slide6.xml"/><Relationship Id="rId22" Type="http://schemas.openxmlformats.org/officeDocument/2006/relationships/slide" Target="slides/slide19.xml"/><Relationship Id="rId27" Type="http://schemas.openxmlformats.org/officeDocument/2006/relationships/viewProps" Target="viewProps.xml"/><Relationship Id="rId14" Type="http://schemas.openxmlformats.org/officeDocument/2006/relationships/slide" Target="slides/slide11.xml"/><Relationship Id="rId4" Type="http://schemas.openxmlformats.org/officeDocument/2006/relationships/slide" Target="slides/slide1.xml"/><Relationship Id="rId30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33D65E-C73E-4CD7-9A2B-EE75DB491B5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A14DEAA-F575-4EAE-AA23-5685D56B3BB7}">
      <dgm:prSet phldrT="[Text]"/>
      <dgm:spPr>
        <a:solidFill>
          <a:srgbClr val="FF0000"/>
        </a:solidFill>
      </dgm:spPr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Capital assets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5500CEF7-4D1C-492E-8A11-8CA3DF2D1039}" type="parTrans" cxnId="{59DA215E-BC06-4E7E-8AD8-8E4E9EDD027A}">
      <dgm:prSet/>
      <dgm:spPr/>
      <dgm:t>
        <a:bodyPr/>
        <a:lstStyle/>
        <a:p>
          <a:endParaRPr lang="en-GB"/>
        </a:p>
      </dgm:t>
    </dgm:pt>
    <dgm:pt modelId="{1214BAE4-A169-4BD5-AC84-2FF38B276E09}" type="sibTrans" cxnId="{59DA215E-BC06-4E7E-8AD8-8E4E9EDD027A}">
      <dgm:prSet/>
      <dgm:spPr/>
      <dgm:t>
        <a:bodyPr/>
        <a:lstStyle/>
        <a:p>
          <a:endParaRPr lang="en-GB"/>
        </a:p>
      </dgm:t>
    </dgm:pt>
    <dgm:pt modelId="{43BD3433-BD79-458A-BE67-5339EC1804ED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Land and buildings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2D0CAB18-98B4-4117-9AA6-C9EE56BB556C}" type="parTrans" cxnId="{8D73F717-0F00-4503-BB4F-5C8E373AB28E}">
      <dgm:prSet/>
      <dgm:spPr/>
      <dgm:t>
        <a:bodyPr/>
        <a:lstStyle/>
        <a:p>
          <a:endParaRPr lang="en-GB"/>
        </a:p>
      </dgm:t>
    </dgm:pt>
    <dgm:pt modelId="{9DF08FAC-8097-4E26-A11B-8BB4AD33A0F6}" type="sibTrans" cxnId="{8D73F717-0F00-4503-BB4F-5C8E373AB28E}">
      <dgm:prSet/>
      <dgm:spPr/>
      <dgm:t>
        <a:bodyPr/>
        <a:lstStyle/>
        <a:p>
          <a:endParaRPr lang="en-GB"/>
        </a:p>
      </dgm:t>
    </dgm:pt>
    <dgm:pt modelId="{50C5A441-6C6B-457F-A025-4180428EAD93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Plant and equipment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19DE25D3-BADA-4E79-A4F0-6BEA88C8394C}" type="parTrans" cxnId="{76D169D4-5B01-4ECD-B79B-308F8C17F82B}">
      <dgm:prSet/>
      <dgm:spPr/>
      <dgm:t>
        <a:bodyPr/>
        <a:lstStyle/>
        <a:p>
          <a:endParaRPr lang="en-GB"/>
        </a:p>
      </dgm:t>
    </dgm:pt>
    <dgm:pt modelId="{129E0E3B-BFA3-4B0D-8A17-851FF064164E}" type="sibTrans" cxnId="{76D169D4-5B01-4ECD-B79B-308F8C17F82B}">
      <dgm:prSet/>
      <dgm:spPr/>
      <dgm:t>
        <a:bodyPr/>
        <a:lstStyle/>
        <a:p>
          <a:endParaRPr lang="en-GB"/>
        </a:p>
      </dgm:t>
    </dgm:pt>
    <dgm:pt modelId="{3007357E-BAFA-496A-B898-5283E936FA00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Investments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A624DFAA-E63C-4634-BA06-F889DDFBDD41}" type="parTrans" cxnId="{C05D1B67-A18E-402D-BE1C-F8A9D1A1E376}">
      <dgm:prSet/>
      <dgm:spPr/>
      <dgm:t>
        <a:bodyPr/>
        <a:lstStyle/>
        <a:p>
          <a:endParaRPr lang="en-GB"/>
        </a:p>
      </dgm:t>
    </dgm:pt>
    <dgm:pt modelId="{AFD576B3-2D75-4FC8-9949-FACD15E49CCA}" type="sibTrans" cxnId="{C05D1B67-A18E-402D-BE1C-F8A9D1A1E376}">
      <dgm:prSet/>
      <dgm:spPr/>
      <dgm:t>
        <a:bodyPr/>
        <a:lstStyle/>
        <a:p>
          <a:endParaRPr lang="en-GB"/>
        </a:p>
      </dgm:t>
    </dgm:pt>
    <dgm:pt modelId="{BA8BF4C3-16C6-40E8-A35E-69BF306CC239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Shares in other companies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A26568A1-A413-4F4F-A1A0-178A913C638A}" type="parTrans" cxnId="{A0DF3D64-0455-4318-8013-277378ED1E26}">
      <dgm:prSet/>
      <dgm:spPr/>
      <dgm:t>
        <a:bodyPr/>
        <a:lstStyle/>
        <a:p>
          <a:endParaRPr lang="en-GB"/>
        </a:p>
      </dgm:t>
    </dgm:pt>
    <dgm:pt modelId="{FAC599EB-CADD-4E94-8C1B-4D16B1C2D395}" type="sibTrans" cxnId="{A0DF3D64-0455-4318-8013-277378ED1E26}">
      <dgm:prSet/>
      <dgm:spPr/>
      <dgm:t>
        <a:bodyPr/>
        <a:lstStyle/>
        <a:p>
          <a:endParaRPr lang="en-GB"/>
        </a:p>
      </dgm:t>
    </dgm:pt>
    <dgm:pt modelId="{76CDAB3E-4958-4B0F-9A77-D3EC39CCB5A4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Shares on the stock exchange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B59FE0C4-A10C-4C10-9DB2-34A5E1CD3D73}" type="parTrans" cxnId="{58BCBAA7-5A26-4350-AC5A-849BA4AD5840}">
      <dgm:prSet/>
      <dgm:spPr/>
      <dgm:t>
        <a:bodyPr/>
        <a:lstStyle/>
        <a:p>
          <a:endParaRPr lang="en-GB"/>
        </a:p>
      </dgm:t>
    </dgm:pt>
    <dgm:pt modelId="{FCAEFDAC-7183-419F-9ECA-97FED0FCCD14}" type="sibTrans" cxnId="{58BCBAA7-5A26-4350-AC5A-849BA4AD5840}">
      <dgm:prSet/>
      <dgm:spPr/>
      <dgm:t>
        <a:bodyPr/>
        <a:lstStyle/>
        <a:p>
          <a:endParaRPr lang="en-GB"/>
        </a:p>
      </dgm:t>
    </dgm:pt>
    <dgm:pt modelId="{EA1FC005-1ABA-4100-BE0C-5DBB1C57D166}">
      <dgm:prSet phldrT="[Text]"/>
      <dgm:spPr>
        <a:solidFill>
          <a:srgbClr val="FF0000"/>
        </a:solidFill>
      </dgm:spPr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Current assets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2BA888AC-12DD-4166-91B0-722C687CA863}" type="parTrans" cxnId="{BB8BD0F7-BD29-464C-86CC-29A61A1F9473}">
      <dgm:prSet/>
      <dgm:spPr/>
      <dgm:t>
        <a:bodyPr/>
        <a:lstStyle/>
        <a:p>
          <a:endParaRPr lang="en-GB"/>
        </a:p>
      </dgm:t>
    </dgm:pt>
    <dgm:pt modelId="{12E55127-1179-40F8-A4B6-9B35CB092676}" type="sibTrans" cxnId="{BB8BD0F7-BD29-464C-86CC-29A61A1F9473}">
      <dgm:prSet/>
      <dgm:spPr/>
      <dgm:t>
        <a:bodyPr/>
        <a:lstStyle/>
        <a:p>
          <a:endParaRPr lang="en-GB"/>
        </a:p>
      </dgm:t>
    </dgm:pt>
    <dgm:pt modelId="{92BD8F8A-12A7-4714-8D20-C8E78495054A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Inventory of materials, spare parts, consumables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4FDEBA19-D19C-4B22-AD6D-50C084CB39B3}" type="parTrans" cxnId="{3017D1F5-D7E1-4E4B-9CD5-C80E3998FE0A}">
      <dgm:prSet/>
      <dgm:spPr/>
      <dgm:t>
        <a:bodyPr/>
        <a:lstStyle/>
        <a:p>
          <a:endParaRPr lang="en-GB"/>
        </a:p>
      </dgm:t>
    </dgm:pt>
    <dgm:pt modelId="{E19CBEE5-FA57-4A1D-9EF4-B8524359EECD}" type="sibTrans" cxnId="{3017D1F5-D7E1-4E4B-9CD5-C80E3998FE0A}">
      <dgm:prSet/>
      <dgm:spPr/>
      <dgm:t>
        <a:bodyPr/>
        <a:lstStyle/>
        <a:p>
          <a:endParaRPr lang="en-GB"/>
        </a:p>
      </dgm:t>
    </dgm:pt>
    <dgm:pt modelId="{3EF6A10E-54BB-46C0-B5A6-46B647C99808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Work in progress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EA79E00F-F01C-4014-870A-B9E366CAA23E}" type="parTrans" cxnId="{CA319B39-620F-482E-94F3-A5E58A90B7A6}">
      <dgm:prSet/>
      <dgm:spPr/>
      <dgm:t>
        <a:bodyPr/>
        <a:lstStyle/>
        <a:p>
          <a:endParaRPr lang="en-GB"/>
        </a:p>
      </dgm:t>
    </dgm:pt>
    <dgm:pt modelId="{049E5303-C955-4140-8853-1FAC168A2824}" type="sibTrans" cxnId="{CA319B39-620F-482E-94F3-A5E58A90B7A6}">
      <dgm:prSet/>
      <dgm:spPr/>
      <dgm:t>
        <a:bodyPr/>
        <a:lstStyle/>
        <a:p>
          <a:endParaRPr lang="en-GB"/>
        </a:p>
      </dgm:t>
    </dgm:pt>
    <dgm:pt modelId="{D442EFC8-7E61-440C-9933-D44A686A00BF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Accounts receivables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EFFDFAA3-5285-4FC5-9E48-9056393F97CF}" type="parTrans" cxnId="{7D94A534-C738-41B8-96F9-CFAD990C136C}">
      <dgm:prSet/>
      <dgm:spPr/>
      <dgm:t>
        <a:bodyPr/>
        <a:lstStyle/>
        <a:p>
          <a:endParaRPr lang="en-GB"/>
        </a:p>
      </dgm:t>
    </dgm:pt>
    <dgm:pt modelId="{2ECFC55B-7B36-4087-87FA-B4FAB8EE5B66}" type="sibTrans" cxnId="{7D94A534-C738-41B8-96F9-CFAD990C136C}">
      <dgm:prSet/>
      <dgm:spPr/>
      <dgm:t>
        <a:bodyPr/>
        <a:lstStyle/>
        <a:p>
          <a:endParaRPr lang="en-GB"/>
        </a:p>
      </dgm:t>
    </dgm:pt>
    <dgm:pt modelId="{E4F557CE-F763-4175-9AFD-CAEAC8A35B0D}">
      <dgm:prSet phldrT="[Text]"/>
      <dgm:spPr/>
      <dgm:t>
        <a:bodyPr/>
        <a:lstStyle/>
        <a:p>
          <a:r>
            <a:rPr lang="en-GB" dirty="0" smtClean="0">
              <a:latin typeface="Arial" pitchFamily="34" charset="0"/>
              <a:cs typeface="Arial" pitchFamily="34" charset="0"/>
            </a:rPr>
            <a:t>Bank and cash</a:t>
          </a:r>
          <a:endParaRPr lang="en-GB" dirty="0">
            <a:latin typeface="Arial" pitchFamily="34" charset="0"/>
            <a:cs typeface="Arial" pitchFamily="34" charset="0"/>
          </a:endParaRPr>
        </a:p>
      </dgm:t>
    </dgm:pt>
    <dgm:pt modelId="{6E128D9F-F504-4353-B709-313CD9621292}" type="parTrans" cxnId="{AF435E88-CA32-4EC3-B215-D54CBBB652B8}">
      <dgm:prSet/>
      <dgm:spPr/>
      <dgm:t>
        <a:bodyPr/>
        <a:lstStyle/>
        <a:p>
          <a:endParaRPr lang="en-GB"/>
        </a:p>
      </dgm:t>
    </dgm:pt>
    <dgm:pt modelId="{7C270E95-FD25-4BEB-9620-350B5AAB5F8B}" type="sibTrans" cxnId="{AF435E88-CA32-4EC3-B215-D54CBBB652B8}">
      <dgm:prSet/>
      <dgm:spPr/>
      <dgm:t>
        <a:bodyPr/>
        <a:lstStyle/>
        <a:p>
          <a:endParaRPr lang="en-GB"/>
        </a:p>
      </dgm:t>
    </dgm:pt>
    <dgm:pt modelId="{18E2A1CF-F2A7-4725-AB48-6C4463943223}" type="pres">
      <dgm:prSet presAssocID="{B233D65E-C73E-4CD7-9A2B-EE75DB491B5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29A238D-A694-4212-9FA1-BA94A55A2772}" type="pres">
      <dgm:prSet presAssocID="{7A14DEAA-F575-4EAE-AA23-5685D56B3BB7}" presName="composite" presStyleCnt="0"/>
      <dgm:spPr/>
    </dgm:pt>
    <dgm:pt modelId="{E3706F2A-6F1C-49C4-95C8-46AA154CB938}" type="pres">
      <dgm:prSet presAssocID="{7A14DEAA-F575-4EAE-AA23-5685D56B3BB7}" presName="parentText" presStyleLbl="alignNode1" presStyleIdx="0" presStyleCnt="3" custLinFactNeighborX="0" custLinFactNeighborY="-2804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AC0975-94A7-4319-967F-86C322F50484}" type="pres">
      <dgm:prSet presAssocID="{7A14DEAA-F575-4EAE-AA23-5685D56B3BB7}" presName="descendantText" presStyleLbl="alignAcc1" presStyleIdx="0" presStyleCnt="3" custLinFactNeighborX="-556" custLinFactNeighborY="-2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DC1E0A-7675-49AB-B227-601A98F61058}" type="pres">
      <dgm:prSet presAssocID="{1214BAE4-A169-4BD5-AC84-2FF38B276E09}" presName="sp" presStyleCnt="0"/>
      <dgm:spPr/>
    </dgm:pt>
    <dgm:pt modelId="{F2D0C0F0-109D-4E1D-ADF8-952E792BB27B}" type="pres">
      <dgm:prSet presAssocID="{3007357E-BAFA-496A-B898-5283E936FA00}" presName="composite" presStyleCnt="0"/>
      <dgm:spPr/>
    </dgm:pt>
    <dgm:pt modelId="{920CAB11-35B6-4C6A-9A11-200BA75525F4}" type="pres">
      <dgm:prSet presAssocID="{3007357E-BAFA-496A-B898-5283E936FA0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9AA61D-7E12-41D4-8CB5-17B23D0B7F60}" type="pres">
      <dgm:prSet presAssocID="{3007357E-BAFA-496A-B898-5283E936FA00}" presName="descendantText" presStyleLbl="alignAcc1" presStyleIdx="1" presStyleCnt="3" custLinFactNeighborX="-556" custLinFactNeighborY="439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D60BCAA-07E4-4473-993B-A21C22FDBDEB}" type="pres">
      <dgm:prSet presAssocID="{AFD576B3-2D75-4FC8-9949-FACD15E49CCA}" presName="sp" presStyleCnt="0"/>
      <dgm:spPr/>
    </dgm:pt>
    <dgm:pt modelId="{C26D7825-497F-4763-BD71-E03331B4C113}" type="pres">
      <dgm:prSet presAssocID="{EA1FC005-1ABA-4100-BE0C-5DBB1C57D166}" presName="composite" presStyleCnt="0"/>
      <dgm:spPr/>
    </dgm:pt>
    <dgm:pt modelId="{79E7071A-35ED-47D6-BFC4-FEBAA164D6B0}" type="pres">
      <dgm:prSet presAssocID="{EA1FC005-1ABA-4100-BE0C-5DBB1C57D166}" presName="parentText" presStyleLbl="alignNode1" presStyleIdx="2" presStyleCnt="3" custLinFactNeighborX="0" custLinFactNeighborY="-275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15B0492-8510-45DC-A2B8-7DF53970DFB3}" type="pres">
      <dgm:prSet presAssocID="{EA1FC005-1ABA-4100-BE0C-5DBB1C57D166}" presName="descendantText" presStyleLbl="alignAcc1" presStyleIdx="2" presStyleCnt="3" custScaleY="177869" custLinFactNeighborX="-556" custLinFactNeighborY="19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9DF2B1C-DD81-4D73-9BA8-E3C626262BBD}" type="presOf" srcId="{BA8BF4C3-16C6-40E8-A35E-69BF306CC239}" destId="{CD9AA61D-7E12-41D4-8CB5-17B23D0B7F60}" srcOrd="0" destOrd="0" presId="urn:microsoft.com/office/officeart/2005/8/layout/chevron2"/>
    <dgm:cxn modelId="{03C10A70-EA1C-4C08-86EE-7D73682A78F5}" type="presOf" srcId="{3EF6A10E-54BB-46C0-B5A6-46B647C99808}" destId="{315B0492-8510-45DC-A2B8-7DF53970DFB3}" srcOrd="0" destOrd="1" presId="urn:microsoft.com/office/officeart/2005/8/layout/chevron2"/>
    <dgm:cxn modelId="{1868A3B0-CC24-4D68-B4EF-34316D580612}" type="presOf" srcId="{D442EFC8-7E61-440C-9933-D44A686A00BF}" destId="{315B0492-8510-45DC-A2B8-7DF53970DFB3}" srcOrd="0" destOrd="2" presId="urn:microsoft.com/office/officeart/2005/8/layout/chevron2"/>
    <dgm:cxn modelId="{E2B62A21-FE09-49FC-8B65-EC17134BB128}" type="presOf" srcId="{EA1FC005-1ABA-4100-BE0C-5DBB1C57D166}" destId="{79E7071A-35ED-47D6-BFC4-FEBAA164D6B0}" srcOrd="0" destOrd="0" presId="urn:microsoft.com/office/officeart/2005/8/layout/chevron2"/>
    <dgm:cxn modelId="{6F365164-4DED-444D-A861-521D969FA063}" type="presOf" srcId="{76CDAB3E-4958-4B0F-9A77-D3EC39CCB5A4}" destId="{CD9AA61D-7E12-41D4-8CB5-17B23D0B7F60}" srcOrd="0" destOrd="1" presId="urn:microsoft.com/office/officeart/2005/8/layout/chevron2"/>
    <dgm:cxn modelId="{47A22DB5-11B6-4845-B85F-CA148215C435}" type="presOf" srcId="{E4F557CE-F763-4175-9AFD-CAEAC8A35B0D}" destId="{315B0492-8510-45DC-A2B8-7DF53970DFB3}" srcOrd="0" destOrd="3" presId="urn:microsoft.com/office/officeart/2005/8/layout/chevron2"/>
    <dgm:cxn modelId="{7D94A534-C738-41B8-96F9-CFAD990C136C}" srcId="{EA1FC005-1ABA-4100-BE0C-5DBB1C57D166}" destId="{D442EFC8-7E61-440C-9933-D44A686A00BF}" srcOrd="2" destOrd="0" parTransId="{EFFDFAA3-5285-4FC5-9E48-9056393F97CF}" sibTransId="{2ECFC55B-7B36-4087-87FA-B4FAB8EE5B66}"/>
    <dgm:cxn modelId="{58BCBAA7-5A26-4350-AC5A-849BA4AD5840}" srcId="{3007357E-BAFA-496A-B898-5283E936FA00}" destId="{76CDAB3E-4958-4B0F-9A77-D3EC39CCB5A4}" srcOrd="1" destOrd="0" parTransId="{B59FE0C4-A10C-4C10-9DB2-34A5E1CD3D73}" sibTransId="{FCAEFDAC-7183-419F-9ECA-97FED0FCCD14}"/>
    <dgm:cxn modelId="{8D73F717-0F00-4503-BB4F-5C8E373AB28E}" srcId="{7A14DEAA-F575-4EAE-AA23-5685D56B3BB7}" destId="{43BD3433-BD79-458A-BE67-5339EC1804ED}" srcOrd="0" destOrd="0" parTransId="{2D0CAB18-98B4-4117-9AA6-C9EE56BB556C}" sibTransId="{9DF08FAC-8097-4E26-A11B-8BB4AD33A0F6}"/>
    <dgm:cxn modelId="{3027A561-F991-4A5B-A7D7-067ECB99524B}" type="presOf" srcId="{43BD3433-BD79-458A-BE67-5339EC1804ED}" destId="{A6AC0975-94A7-4319-967F-86C322F50484}" srcOrd="0" destOrd="0" presId="urn:microsoft.com/office/officeart/2005/8/layout/chevron2"/>
    <dgm:cxn modelId="{327B2058-CACD-40C5-9328-39F8D979BEB4}" type="presOf" srcId="{3007357E-BAFA-496A-B898-5283E936FA00}" destId="{920CAB11-35B6-4C6A-9A11-200BA75525F4}" srcOrd="0" destOrd="0" presId="urn:microsoft.com/office/officeart/2005/8/layout/chevron2"/>
    <dgm:cxn modelId="{CA319B39-620F-482E-94F3-A5E58A90B7A6}" srcId="{EA1FC005-1ABA-4100-BE0C-5DBB1C57D166}" destId="{3EF6A10E-54BB-46C0-B5A6-46B647C99808}" srcOrd="1" destOrd="0" parTransId="{EA79E00F-F01C-4014-870A-B9E366CAA23E}" sibTransId="{049E5303-C955-4140-8853-1FAC168A2824}"/>
    <dgm:cxn modelId="{76D169D4-5B01-4ECD-B79B-308F8C17F82B}" srcId="{7A14DEAA-F575-4EAE-AA23-5685D56B3BB7}" destId="{50C5A441-6C6B-457F-A025-4180428EAD93}" srcOrd="1" destOrd="0" parTransId="{19DE25D3-BADA-4E79-A4F0-6BEA88C8394C}" sibTransId="{129E0E3B-BFA3-4B0D-8A17-851FF064164E}"/>
    <dgm:cxn modelId="{6E69C515-E88C-4B5F-9BFA-5DE443624236}" type="presOf" srcId="{50C5A441-6C6B-457F-A025-4180428EAD93}" destId="{A6AC0975-94A7-4319-967F-86C322F50484}" srcOrd="0" destOrd="1" presId="urn:microsoft.com/office/officeart/2005/8/layout/chevron2"/>
    <dgm:cxn modelId="{A0DF3D64-0455-4318-8013-277378ED1E26}" srcId="{3007357E-BAFA-496A-B898-5283E936FA00}" destId="{BA8BF4C3-16C6-40E8-A35E-69BF306CC239}" srcOrd="0" destOrd="0" parTransId="{A26568A1-A413-4F4F-A1A0-178A913C638A}" sibTransId="{FAC599EB-CADD-4E94-8C1B-4D16B1C2D395}"/>
    <dgm:cxn modelId="{9662A8D3-BCD8-4649-B0C1-EED306C4432A}" type="presOf" srcId="{B233D65E-C73E-4CD7-9A2B-EE75DB491B56}" destId="{18E2A1CF-F2A7-4725-AB48-6C4463943223}" srcOrd="0" destOrd="0" presId="urn:microsoft.com/office/officeart/2005/8/layout/chevron2"/>
    <dgm:cxn modelId="{BB8BD0F7-BD29-464C-86CC-29A61A1F9473}" srcId="{B233D65E-C73E-4CD7-9A2B-EE75DB491B56}" destId="{EA1FC005-1ABA-4100-BE0C-5DBB1C57D166}" srcOrd="2" destOrd="0" parTransId="{2BA888AC-12DD-4166-91B0-722C687CA863}" sibTransId="{12E55127-1179-40F8-A4B6-9B35CB092676}"/>
    <dgm:cxn modelId="{59DA215E-BC06-4E7E-8AD8-8E4E9EDD027A}" srcId="{B233D65E-C73E-4CD7-9A2B-EE75DB491B56}" destId="{7A14DEAA-F575-4EAE-AA23-5685D56B3BB7}" srcOrd="0" destOrd="0" parTransId="{5500CEF7-4D1C-492E-8A11-8CA3DF2D1039}" sibTransId="{1214BAE4-A169-4BD5-AC84-2FF38B276E09}"/>
    <dgm:cxn modelId="{7F83478B-AF81-4E9A-AAE4-12B1DF1B9C2A}" type="presOf" srcId="{7A14DEAA-F575-4EAE-AA23-5685D56B3BB7}" destId="{E3706F2A-6F1C-49C4-95C8-46AA154CB938}" srcOrd="0" destOrd="0" presId="urn:microsoft.com/office/officeart/2005/8/layout/chevron2"/>
    <dgm:cxn modelId="{3017D1F5-D7E1-4E4B-9CD5-C80E3998FE0A}" srcId="{EA1FC005-1ABA-4100-BE0C-5DBB1C57D166}" destId="{92BD8F8A-12A7-4714-8D20-C8E78495054A}" srcOrd="0" destOrd="0" parTransId="{4FDEBA19-D19C-4B22-AD6D-50C084CB39B3}" sibTransId="{E19CBEE5-FA57-4A1D-9EF4-B8524359EECD}"/>
    <dgm:cxn modelId="{C05D1B67-A18E-402D-BE1C-F8A9D1A1E376}" srcId="{B233D65E-C73E-4CD7-9A2B-EE75DB491B56}" destId="{3007357E-BAFA-496A-B898-5283E936FA00}" srcOrd="1" destOrd="0" parTransId="{A624DFAA-E63C-4634-BA06-F889DDFBDD41}" sibTransId="{AFD576B3-2D75-4FC8-9949-FACD15E49CCA}"/>
    <dgm:cxn modelId="{7CFEFD0D-DE4F-4C0D-BF7D-EA05B7622766}" type="presOf" srcId="{92BD8F8A-12A7-4714-8D20-C8E78495054A}" destId="{315B0492-8510-45DC-A2B8-7DF53970DFB3}" srcOrd="0" destOrd="0" presId="urn:microsoft.com/office/officeart/2005/8/layout/chevron2"/>
    <dgm:cxn modelId="{AF435E88-CA32-4EC3-B215-D54CBBB652B8}" srcId="{EA1FC005-1ABA-4100-BE0C-5DBB1C57D166}" destId="{E4F557CE-F763-4175-9AFD-CAEAC8A35B0D}" srcOrd="3" destOrd="0" parTransId="{6E128D9F-F504-4353-B709-313CD9621292}" sibTransId="{7C270E95-FD25-4BEB-9620-350B5AAB5F8B}"/>
    <dgm:cxn modelId="{7FE5C8B8-8C34-471C-825F-428B766E11C7}" type="presParOf" srcId="{18E2A1CF-F2A7-4725-AB48-6C4463943223}" destId="{629A238D-A694-4212-9FA1-BA94A55A2772}" srcOrd="0" destOrd="0" presId="urn:microsoft.com/office/officeart/2005/8/layout/chevron2"/>
    <dgm:cxn modelId="{345C8F30-CED8-4A41-9E8B-37F403604A6B}" type="presParOf" srcId="{629A238D-A694-4212-9FA1-BA94A55A2772}" destId="{E3706F2A-6F1C-49C4-95C8-46AA154CB938}" srcOrd="0" destOrd="0" presId="urn:microsoft.com/office/officeart/2005/8/layout/chevron2"/>
    <dgm:cxn modelId="{B114AB37-77A0-44F9-911F-667AD0764442}" type="presParOf" srcId="{629A238D-A694-4212-9FA1-BA94A55A2772}" destId="{A6AC0975-94A7-4319-967F-86C322F50484}" srcOrd="1" destOrd="0" presId="urn:microsoft.com/office/officeart/2005/8/layout/chevron2"/>
    <dgm:cxn modelId="{C670B6D0-A5ED-40D4-8D97-B34E48E3D54B}" type="presParOf" srcId="{18E2A1CF-F2A7-4725-AB48-6C4463943223}" destId="{BADC1E0A-7675-49AB-B227-601A98F61058}" srcOrd="1" destOrd="0" presId="urn:microsoft.com/office/officeart/2005/8/layout/chevron2"/>
    <dgm:cxn modelId="{D658A8A7-3CC6-4D7A-B57B-5F7434E17D53}" type="presParOf" srcId="{18E2A1CF-F2A7-4725-AB48-6C4463943223}" destId="{F2D0C0F0-109D-4E1D-ADF8-952E792BB27B}" srcOrd="2" destOrd="0" presId="urn:microsoft.com/office/officeart/2005/8/layout/chevron2"/>
    <dgm:cxn modelId="{A8F948BC-1318-4482-8063-57C27EF23D36}" type="presParOf" srcId="{F2D0C0F0-109D-4E1D-ADF8-952E792BB27B}" destId="{920CAB11-35B6-4C6A-9A11-200BA75525F4}" srcOrd="0" destOrd="0" presId="urn:microsoft.com/office/officeart/2005/8/layout/chevron2"/>
    <dgm:cxn modelId="{D4162675-6EB1-4E7D-A7B0-8CA71D6D9399}" type="presParOf" srcId="{F2D0C0F0-109D-4E1D-ADF8-952E792BB27B}" destId="{CD9AA61D-7E12-41D4-8CB5-17B23D0B7F60}" srcOrd="1" destOrd="0" presId="urn:microsoft.com/office/officeart/2005/8/layout/chevron2"/>
    <dgm:cxn modelId="{C9703B31-E383-4F2E-8E8B-93DB43B63A3B}" type="presParOf" srcId="{18E2A1CF-F2A7-4725-AB48-6C4463943223}" destId="{1D60BCAA-07E4-4473-993B-A21C22FDBDEB}" srcOrd="3" destOrd="0" presId="urn:microsoft.com/office/officeart/2005/8/layout/chevron2"/>
    <dgm:cxn modelId="{3FF51F99-A883-40E8-A670-5FA221565130}" type="presParOf" srcId="{18E2A1CF-F2A7-4725-AB48-6C4463943223}" destId="{C26D7825-497F-4763-BD71-E03331B4C113}" srcOrd="4" destOrd="0" presId="urn:microsoft.com/office/officeart/2005/8/layout/chevron2"/>
    <dgm:cxn modelId="{FF3584B5-5CF9-4000-AB72-98AE14334442}" type="presParOf" srcId="{C26D7825-497F-4763-BD71-E03331B4C113}" destId="{79E7071A-35ED-47D6-BFC4-FEBAA164D6B0}" srcOrd="0" destOrd="0" presId="urn:microsoft.com/office/officeart/2005/8/layout/chevron2"/>
    <dgm:cxn modelId="{9F623F5F-3229-405B-84E8-C044BF28707F}" type="presParOf" srcId="{C26D7825-497F-4763-BD71-E03331B4C113}" destId="{315B0492-8510-45DC-A2B8-7DF53970DFB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xmlns:a="http://schemas.openxmlformats.org/drawingml/2006/main" xmlns:dgm="http://schemas.openxmlformats.org/drawingml/2006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33D65E-C73E-4CD7-9A2B-EE75DB491B5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A14DEAA-F575-4EAE-AA23-5685D56B3BB7}">
      <dgm:prSet phldrT="[Text]"/>
      <dgm:spPr>
        <a:solidFill>
          <a:srgbClr val="FF0000"/>
        </a:solidFill>
      </dgm:spPr>
      <dgm:t>
        <a:bodyPr/>
        <a:lstStyle/>
        <a:p>
          <a:r>
            <a:rPr lang="en-GB" dirty="0" smtClean="0"/>
            <a:t>Current liabilities</a:t>
          </a:r>
          <a:endParaRPr lang="en-GB" dirty="0"/>
        </a:p>
      </dgm:t>
    </dgm:pt>
    <dgm:pt modelId="{5500CEF7-4D1C-492E-8A11-8CA3DF2D1039}" type="parTrans" cxnId="{59DA215E-BC06-4E7E-8AD8-8E4E9EDD027A}">
      <dgm:prSet/>
      <dgm:spPr/>
      <dgm:t>
        <a:bodyPr/>
        <a:lstStyle/>
        <a:p>
          <a:endParaRPr lang="en-GB"/>
        </a:p>
      </dgm:t>
    </dgm:pt>
    <dgm:pt modelId="{1214BAE4-A169-4BD5-AC84-2FF38B276E09}" type="sibTrans" cxnId="{59DA215E-BC06-4E7E-8AD8-8E4E9EDD027A}">
      <dgm:prSet/>
      <dgm:spPr/>
      <dgm:t>
        <a:bodyPr/>
        <a:lstStyle/>
        <a:p>
          <a:endParaRPr lang="en-GB"/>
        </a:p>
      </dgm:t>
    </dgm:pt>
    <dgm:pt modelId="{43BD3433-BD79-458A-BE67-5339EC1804ED}">
      <dgm:prSet phldrT="[Text]"/>
      <dgm:spPr/>
      <dgm:t>
        <a:bodyPr/>
        <a:lstStyle/>
        <a:p>
          <a:r>
            <a:rPr lang="en-GB" dirty="0" smtClean="0"/>
            <a:t>Bank overdraft</a:t>
          </a:r>
          <a:endParaRPr lang="en-GB" dirty="0"/>
        </a:p>
      </dgm:t>
    </dgm:pt>
    <dgm:pt modelId="{2D0CAB18-98B4-4117-9AA6-C9EE56BB556C}" type="parTrans" cxnId="{8D73F717-0F00-4503-BB4F-5C8E373AB28E}">
      <dgm:prSet/>
      <dgm:spPr/>
      <dgm:t>
        <a:bodyPr/>
        <a:lstStyle/>
        <a:p>
          <a:endParaRPr lang="en-GB"/>
        </a:p>
      </dgm:t>
    </dgm:pt>
    <dgm:pt modelId="{9DF08FAC-8097-4E26-A11B-8BB4AD33A0F6}" type="sibTrans" cxnId="{8D73F717-0F00-4503-BB4F-5C8E373AB28E}">
      <dgm:prSet/>
      <dgm:spPr/>
      <dgm:t>
        <a:bodyPr/>
        <a:lstStyle/>
        <a:p>
          <a:endParaRPr lang="en-GB"/>
        </a:p>
      </dgm:t>
    </dgm:pt>
    <dgm:pt modelId="{50C5A441-6C6B-457F-A025-4180428EAD93}">
      <dgm:prSet phldrT="[Text]"/>
      <dgm:spPr/>
      <dgm:t>
        <a:bodyPr/>
        <a:lstStyle/>
        <a:p>
          <a:r>
            <a:rPr lang="en-GB" dirty="0" smtClean="0"/>
            <a:t>Accounts payable</a:t>
          </a:r>
          <a:endParaRPr lang="en-GB" dirty="0"/>
        </a:p>
      </dgm:t>
    </dgm:pt>
    <dgm:pt modelId="{19DE25D3-BADA-4E79-A4F0-6BEA88C8394C}" type="parTrans" cxnId="{76D169D4-5B01-4ECD-B79B-308F8C17F82B}">
      <dgm:prSet/>
      <dgm:spPr/>
      <dgm:t>
        <a:bodyPr/>
        <a:lstStyle/>
        <a:p>
          <a:endParaRPr lang="en-GB"/>
        </a:p>
      </dgm:t>
    </dgm:pt>
    <dgm:pt modelId="{129E0E3B-BFA3-4B0D-8A17-851FF064164E}" type="sibTrans" cxnId="{76D169D4-5B01-4ECD-B79B-308F8C17F82B}">
      <dgm:prSet/>
      <dgm:spPr/>
      <dgm:t>
        <a:bodyPr/>
        <a:lstStyle/>
        <a:p>
          <a:endParaRPr lang="en-GB"/>
        </a:p>
      </dgm:t>
    </dgm:pt>
    <dgm:pt modelId="{3007357E-BAFA-496A-B898-5283E936FA00}">
      <dgm:prSet phldrT="[Text]"/>
      <dgm:spPr/>
      <dgm:t>
        <a:bodyPr/>
        <a:lstStyle/>
        <a:p>
          <a:r>
            <a:rPr lang="en-GB" dirty="0" smtClean="0"/>
            <a:t>Long term  liabilities</a:t>
          </a:r>
          <a:endParaRPr lang="en-GB" dirty="0"/>
        </a:p>
      </dgm:t>
    </dgm:pt>
    <dgm:pt modelId="{A624DFAA-E63C-4634-BA06-F889DDFBDD41}" type="parTrans" cxnId="{C05D1B67-A18E-402D-BE1C-F8A9D1A1E376}">
      <dgm:prSet/>
      <dgm:spPr/>
      <dgm:t>
        <a:bodyPr/>
        <a:lstStyle/>
        <a:p>
          <a:endParaRPr lang="en-GB"/>
        </a:p>
      </dgm:t>
    </dgm:pt>
    <dgm:pt modelId="{AFD576B3-2D75-4FC8-9949-FACD15E49CCA}" type="sibTrans" cxnId="{C05D1B67-A18E-402D-BE1C-F8A9D1A1E376}">
      <dgm:prSet/>
      <dgm:spPr/>
      <dgm:t>
        <a:bodyPr/>
        <a:lstStyle/>
        <a:p>
          <a:endParaRPr lang="en-GB"/>
        </a:p>
      </dgm:t>
    </dgm:pt>
    <dgm:pt modelId="{BA8BF4C3-16C6-40E8-A35E-69BF306CC239}">
      <dgm:prSet phldrT="[Text]"/>
      <dgm:spPr/>
      <dgm:t>
        <a:bodyPr/>
        <a:lstStyle/>
        <a:p>
          <a:r>
            <a:rPr lang="en-GB" dirty="0" smtClean="0"/>
            <a:t>Bank loans</a:t>
          </a:r>
          <a:endParaRPr lang="en-GB" dirty="0"/>
        </a:p>
      </dgm:t>
    </dgm:pt>
    <dgm:pt modelId="{A26568A1-A413-4F4F-A1A0-178A913C638A}" type="parTrans" cxnId="{A0DF3D64-0455-4318-8013-277378ED1E26}">
      <dgm:prSet/>
      <dgm:spPr/>
      <dgm:t>
        <a:bodyPr/>
        <a:lstStyle/>
        <a:p>
          <a:endParaRPr lang="en-GB"/>
        </a:p>
      </dgm:t>
    </dgm:pt>
    <dgm:pt modelId="{FAC599EB-CADD-4E94-8C1B-4D16B1C2D395}" type="sibTrans" cxnId="{A0DF3D64-0455-4318-8013-277378ED1E26}">
      <dgm:prSet/>
      <dgm:spPr/>
      <dgm:t>
        <a:bodyPr/>
        <a:lstStyle/>
        <a:p>
          <a:endParaRPr lang="en-GB"/>
        </a:p>
      </dgm:t>
    </dgm:pt>
    <dgm:pt modelId="{76CDAB3E-4958-4B0F-9A77-D3EC39CCB5A4}">
      <dgm:prSet phldrT="[Text]"/>
      <dgm:spPr/>
      <dgm:t>
        <a:bodyPr/>
        <a:lstStyle/>
        <a:p>
          <a:r>
            <a:rPr lang="en-GB" dirty="0" smtClean="0"/>
            <a:t>Debentures</a:t>
          </a:r>
          <a:endParaRPr lang="en-GB" dirty="0"/>
        </a:p>
      </dgm:t>
    </dgm:pt>
    <dgm:pt modelId="{B59FE0C4-A10C-4C10-9DB2-34A5E1CD3D73}" type="parTrans" cxnId="{58BCBAA7-5A26-4350-AC5A-849BA4AD5840}">
      <dgm:prSet/>
      <dgm:spPr/>
      <dgm:t>
        <a:bodyPr/>
        <a:lstStyle/>
        <a:p>
          <a:endParaRPr lang="en-GB"/>
        </a:p>
      </dgm:t>
    </dgm:pt>
    <dgm:pt modelId="{FCAEFDAC-7183-419F-9ECA-97FED0FCCD14}" type="sibTrans" cxnId="{58BCBAA7-5A26-4350-AC5A-849BA4AD5840}">
      <dgm:prSet/>
      <dgm:spPr/>
      <dgm:t>
        <a:bodyPr/>
        <a:lstStyle/>
        <a:p>
          <a:endParaRPr lang="en-GB"/>
        </a:p>
      </dgm:t>
    </dgm:pt>
    <dgm:pt modelId="{EA1FC005-1ABA-4100-BE0C-5DBB1C57D166}">
      <dgm:prSet phldrT="[Text]"/>
      <dgm:spPr>
        <a:solidFill>
          <a:srgbClr val="FF0000"/>
        </a:solidFill>
      </dgm:spPr>
      <dgm:t>
        <a:bodyPr/>
        <a:lstStyle/>
        <a:p>
          <a:r>
            <a:rPr lang="en-GB" dirty="0" smtClean="0"/>
            <a:t>Equity</a:t>
          </a:r>
          <a:endParaRPr lang="en-GB" dirty="0"/>
        </a:p>
      </dgm:t>
    </dgm:pt>
    <dgm:pt modelId="{2BA888AC-12DD-4166-91B0-722C687CA863}" type="parTrans" cxnId="{BB8BD0F7-BD29-464C-86CC-29A61A1F9473}">
      <dgm:prSet/>
      <dgm:spPr/>
      <dgm:t>
        <a:bodyPr/>
        <a:lstStyle/>
        <a:p>
          <a:endParaRPr lang="en-GB"/>
        </a:p>
      </dgm:t>
    </dgm:pt>
    <dgm:pt modelId="{12E55127-1179-40F8-A4B6-9B35CB092676}" type="sibTrans" cxnId="{BB8BD0F7-BD29-464C-86CC-29A61A1F9473}">
      <dgm:prSet/>
      <dgm:spPr/>
      <dgm:t>
        <a:bodyPr/>
        <a:lstStyle/>
        <a:p>
          <a:endParaRPr lang="en-GB"/>
        </a:p>
      </dgm:t>
    </dgm:pt>
    <dgm:pt modelId="{92BD8F8A-12A7-4714-8D20-C8E78495054A}">
      <dgm:prSet phldrT="[Text]"/>
      <dgm:spPr/>
      <dgm:t>
        <a:bodyPr/>
        <a:lstStyle/>
        <a:p>
          <a:endParaRPr lang="en-GB" sz="1200" dirty="0"/>
        </a:p>
      </dgm:t>
    </dgm:pt>
    <dgm:pt modelId="{4FDEBA19-D19C-4B22-AD6D-50C084CB39B3}" type="parTrans" cxnId="{3017D1F5-D7E1-4E4B-9CD5-C80E3998FE0A}">
      <dgm:prSet/>
      <dgm:spPr/>
      <dgm:t>
        <a:bodyPr/>
        <a:lstStyle/>
        <a:p>
          <a:endParaRPr lang="en-GB"/>
        </a:p>
      </dgm:t>
    </dgm:pt>
    <dgm:pt modelId="{E19CBEE5-FA57-4A1D-9EF4-B8524359EECD}" type="sibTrans" cxnId="{3017D1F5-D7E1-4E4B-9CD5-C80E3998FE0A}">
      <dgm:prSet/>
      <dgm:spPr/>
      <dgm:t>
        <a:bodyPr/>
        <a:lstStyle/>
        <a:p>
          <a:endParaRPr lang="en-GB"/>
        </a:p>
      </dgm:t>
    </dgm:pt>
    <dgm:pt modelId="{E4F557CE-F763-4175-9AFD-CAEAC8A35B0D}">
      <dgm:prSet phldrT="[Text]" custT="1"/>
      <dgm:spPr/>
      <dgm:t>
        <a:bodyPr/>
        <a:lstStyle/>
        <a:p>
          <a:r>
            <a:rPr lang="en-GB" sz="2400" dirty="0" smtClean="0"/>
            <a:t>Share capital</a:t>
          </a:r>
          <a:endParaRPr lang="en-GB" sz="2400" dirty="0"/>
        </a:p>
      </dgm:t>
    </dgm:pt>
    <dgm:pt modelId="{7C270E95-FD25-4BEB-9620-350B5AAB5F8B}" type="sibTrans" cxnId="{AF435E88-CA32-4EC3-B215-D54CBBB652B8}">
      <dgm:prSet/>
      <dgm:spPr/>
      <dgm:t>
        <a:bodyPr/>
        <a:lstStyle/>
        <a:p>
          <a:endParaRPr lang="en-GB"/>
        </a:p>
      </dgm:t>
    </dgm:pt>
    <dgm:pt modelId="{6E128D9F-F504-4353-B709-313CD9621292}" type="parTrans" cxnId="{AF435E88-CA32-4EC3-B215-D54CBBB652B8}">
      <dgm:prSet/>
      <dgm:spPr/>
      <dgm:t>
        <a:bodyPr/>
        <a:lstStyle/>
        <a:p>
          <a:endParaRPr lang="en-GB"/>
        </a:p>
      </dgm:t>
    </dgm:pt>
    <dgm:pt modelId="{D442EFC8-7E61-440C-9933-D44A686A00BF}">
      <dgm:prSet phldrT="[Text]" custT="1"/>
      <dgm:spPr/>
      <dgm:t>
        <a:bodyPr/>
        <a:lstStyle/>
        <a:p>
          <a:r>
            <a:rPr lang="en-GB" sz="2400" dirty="0" smtClean="0"/>
            <a:t>Reserve accounts</a:t>
          </a:r>
          <a:endParaRPr lang="en-GB" sz="2400" dirty="0"/>
        </a:p>
      </dgm:t>
    </dgm:pt>
    <dgm:pt modelId="{2ECFC55B-7B36-4087-87FA-B4FAB8EE5B66}" type="sibTrans" cxnId="{7D94A534-C738-41B8-96F9-CFAD990C136C}">
      <dgm:prSet/>
      <dgm:spPr/>
      <dgm:t>
        <a:bodyPr/>
        <a:lstStyle/>
        <a:p>
          <a:endParaRPr lang="en-GB"/>
        </a:p>
      </dgm:t>
    </dgm:pt>
    <dgm:pt modelId="{EFFDFAA3-5285-4FC5-9E48-9056393F97CF}" type="parTrans" cxnId="{7D94A534-C738-41B8-96F9-CFAD990C136C}">
      <dgm:prSet/>
      <dgm:spPr/>
      <dgm:t>
        <a:bodyPr/>
        <a:lstStyle/>
        <a:p>
          <a:endParaRPr lang="en-GB"/>
        </a:p>
      </dgm:t>
    </dgm:pt>
    <dgm:pt modelId="{3EF6A10E-54BB-46C0-B5A6-46B647C99808}">
      <dgm:prSet phldrT="[Text]" custT="1"/>
      <dgm:spPr/>
      <dgm:t>
        <a:bodyPr/>
        <a:lstStyle/>
        <a:p>
          <a:r>
            <a:rPr lang="en-GB" sz="2400" dirty="0" smtClean="0"/>
            <a:t>Retained earnings</a:t>
          </a:r>
          <a:endParaRPr lang="en-GB" sz="2400" dirty="0"/>
        </a:p>
      </dgm:t>
    </dgm:pt>
    <dgm:pt modelId="{049E5303-C955-4140-8853-1FAC168A2824}" type="sibTrans" cxnId="{CA319B39-620F-482E-94F3-A5E58A90B7A6}">
      <dgm:prSet/>
      <dgm:spPr/>
      <dgm:t>
        <a:bodyPr/>
        <a:lstStyle/>
        <a:p>
          <a:endParaRPr lang="en-GB"/>
        </a:p>
      </dgm:t>
    </dgm:pt>
    <dgm:pt modelId="{EA79E00F-F01C-4014-870A-B9E366CAA23E}" type="parTrans" cxnId="{CA319B39-620F-482E-94F3-A5E58A90B7A6}">
      <dgm:prSet/>
      <dgm:spPr/>
      <dgm:t>
        <a:bodyPr/>
        <a:lstStyle/>
        <a:p>
          <a:endParaRPr lang="en-GB"/>
        </a:p>
      </dgm:t>
    </dgm:pt>
    <dgm:pt modelId="{18E2A1CF-F2A7-4725-AB48-6C4463943223}" type="pres">
      <dgm:prSet presAssocID="{B233D65E-C73E-4CD7-9A2B-EE75DB491B5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29A238D-A694-4212-9FA1-BA94A55A2772}" type="pres">
      <dgm:prSet presAssocID="{7A14DEAA-F575-4EAE-AA23-5685D56B3BB7}" presName="composite" presStyleCnt="0"/>
      <dgm:spPr/>
    </dgm:pt>
    <dgm:pt modelId="{E3706F2A-6F1C-49C4-95C8-46AA154CB938}" type="pres">
      <dgm:prSet presAssocID="{7A14DEAA-F575-4EAE-AA23-5685D56B3BB7}" presName="parentText" presStyleLbl="alignNode1" presStyleIdx="0" presStyleCnt="3" custLinFactNeighborX="0" custLinFactNeighborY="-2804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AC0975-94A7-4319-967F-86C322F50484}" type="pres">
      <dgm:prSet presAssocID="{7A14DEAA-F575-4EAE-AA23-5685D56B3BB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DC1E0A-7675-49AB-B227-601A98F61058}" type="pres">
      <dgm:prSet presAssocID="{1214BAE4-A169-4BD5-AC84-2FF38B276E09}" presName="sp" presStyleCnt="0"/>
      <dgm:spPr/>
    </dgm:pt>
    <dgm:pt modelId="{F2D0C0F0-109D-4E1D-ADF8-952E792BB27B}" type="pres">
      <dgm:prSet presAssocID="{3007357E-BAFA-496A-B898-5283E936FA00}" presName="composite" presStyleCnt="0"/>
      <dgm:spPr/>
    </dgm:pt>
    <dgm:pt modelId="{920CAB11-35B6-4C6A-9A11-200BA75525F4}" type="pres">
      <dgm:prSet presAssocID="{3007357E-BAFA-496A-B898-5283E936FA0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9AA61D-7E12-41D4-8CB5-17B23D0B7F60}" type="pres">
      <dgm:prSet presAssocID="{3007357E-BAFA-496A-B898-5283E936FA00}" presName="descendantText" presStyleLbl="alignAcc1" presStyleIdx="1" presStyleCnt="3" custLinFactNeighborX="-556" custLinFactNeighborY="439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D60BCAA-07E4-4473-993B-A21C22FDBDEB}" type="pres">
      <dgm:prSet presAssocID="{AFD576B3-2D75-4FC8-9949-FACD15E49CCA}" presName="sp" presStyleCnt="0"/>
      <dgm:spPr/>
    </dgm:pt>
    <dgm:pt modelId="{C26D7825-497F-4763-BD71-E03331B4C113}" type="pres">
      <dgm:prSet presAssocID="{EA1FC005-1ABA-4100-BE0C-5DBB1C57D166}" presName="composite" presStyleCnt="0"/>
      <dgm:spPr/>
    </dgm:pt>
    <dgm:pt modelId="{79E7071A-35ED-47D6-BFC4-FEBAA164D6B0}" type="pres">
      <dgm:prSet presAssocID="{EA1FC005-1ABA-4100-BE0C-5DBB1C57D166}" presName="parentText" presStyleLbl="alignNode1" presStyleIdx="2" presStyleCnt="3" custLinFactNeighborX="0" custLinFactNeighborY="-275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15B0492-8510-45DC-A2B8-7DF53970DFB3}" type="pres">
      <dgm:prSet presAssocID="{EA1FC005-1ABA-4100-BE0C-5DBB1C57D166}" presName="descendantText" presStyleLbl="alignAcc1" presStyleIdx="2" presStyleCnt="3" custScaleY="144427" custLinFactNeighborX="-556" custLinFactNeighborY="19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C877EE7-8608-4923-9097-CE070E926650}" type="presOf" srcId="{76CDAB3E-4958-4B0F-9A77-D3EC39CCB5A4}" destId="{CD9AA61D-7E12-41D4-8CB5-17B23D0B7F60}" srcOrd="0" destOrd="1" presId="urn:microsoft.com/office/officeart/2005/8/layout/chevron2"/>
    <dgm:cxn modelId="{BD1CF9B0-436F-4A15-ACE7-554CB9372D2F}" type="presOf" srcId="{3EF6A10E-54BB-46C0-B5A6-46B647C99808}" destId="{315B0492-8510-45DC-A2B8-7DF53970DFB3}" srcOrd="0" destOrd="1" presId="urn:microsoft.com/office/officeart/2005/8/layout/chevron2"/>
    <dgm:cxn modelId="{F69312FD-F56F-4608-87BD-AA7F88580434}" type="presOf" srcId="{43BD3433-BD79-458A-BE67-5339EC1804ED}" destId="{A6AC0975-94A7-4319-967F-86C322F50484}" srcOrd="0" destOrd="0" presId="urn:microsoft.com/office/officeart/2005/8/layout/chevron2"/>
    <dgm:cxn modelId="{F32E68ED-8086-420C-BE12-4FDA5841ECD3}" type="presOf" srcId="{92BD8F8A-12A7-4714-8D20-C8E78495054A}" destId="{315B0492-8510-45DC-A2B8-7DF53970DFB3}" srcOrd="0" destOrd="0" presId="urn:microsoft.com/office/officeart/2005/8/layout/chevron2"/>
    <dgm:cxn modelId="{50E7EE67-FF21-4FF3-97BF-DB2551FFDBE9}" type="presOf" srcId="{B233D65E-C73E-4CD7-9A2B-EE75DB491B56}" destId="{18E2A1CF-F2A7-4725-AB48-6C4463943223}" srcOrd="0" destOrd="0" presId="urn:microsoft.com/office/officeart/2005/8/layout/chevron2"/>
    <dgm:cxn modelId="{0ADB00AB-739F-409B-9D19-EA7898E775EA}" type="presOf" srcId="{7A14DEAA-F575-4EAE-AA23-5685D56B3BB7}" destId="{E3706F2A-6F1C-49C4-95C8-46AA154CB938}" srcOrd="0" destOrd="0" presId="urn:microsoft.com/office/officeart/2005/8/layout/chevron2"/>
    <dgm:cxn modelId="{7D94A534-C738-41B8-96F9-CFAD990C136C}" srcId="{EA1FC005-1ABA-4100-BE0C-5DBB1C57D166}" destId="{D442EFC8-7E61-440C-9933-D44A686A00BF}" srcOrd="2" destOrd="0" parTransId="{EFFDFAA3-5285-4FC5-9E48-9056393F97CF}" sibTransId="{2ECFC55B-7B36-4087-87FA-B4FAB8EE5B66}"/>
    <dgm:cxn modelId="{58BCBAA7-5A26-4350-AC5A-849BA4AD5840}" srcId="{3007357E-BAFA-496A-B898-5283E936FA00}" destId="{76CDAB3E-4958-4B0F-9A77-D3EC39CCB5A4}" srcOrd="1" destOrd="0" parTransId="{B59FE0C4-A10C-4C10-9DB2-34A5E1CD3D73}" sibTransId="{FCAEFDAC-7183-419F-9ECA-97FED0FCCD14}"/>
    <dgm:cxn modelId="{8D73F717-0F00-4503-BB4F-5C8E373AB28E}" srcId="{7A14DEAA-F575-4EAE-AA23-5685D56B3BB7}" destId="{43BD3433-BD79-458A-BE67-5339EC1804ED}" srcOrd="0" destOrd="0" parTransId="{2D0CAB18-98B4-4117-9AA6-C9EE56BB556C}" sibTransId="{9DF08FAC-8097-4E26-A11B-8BB4AD33A0F6}"/>
    <dgm:cxn modelId="{98D5976E-3456-4B48-8338-82E7468CA232}" type="presOf" srcId="{E4F557CE-F763-4175-9AFD-CAEAC8A35B0D}" destId="{315B0492-8510-45DC-A2B8-7DF53970DFB3}" srcOrd="0" destOrd="3" presId="urn:microsoft.com/office/officeart/2005/8/layout/chevron2"/>
    <dgm:cxn modelId="{33FE9D70-0091-43E6-AC12-DC2F3EC97169}" type="presOf" srcId="{50C5A441-6C6B-457F-A025-4180428EAD93}" destId="{A6AC0975-94A7-4319-967F-86C322F50484}" srcOrd="0" destOrd="1" presId="urn:microsoft.com/office/officeart/2005/8/layout/chevron2"/>
    <dgm:cxn modelId="{FF00741D-B1EC-4911-BBCF-0262A316B759}" type="presOf" srcId="{BA8BF4C3-16C6-40E8-A35E-69BF306CC239}" destId="{CD9AA61D-7E12-41D4-8CB5-17B23D0B7F60}" srcOrd="0" destOrd="0" presId="urn:microsoft.com/office/officeart/2005/8/layout/chevron2"/>
    <dgm:cxn modelId="{CA319B39-620F-482E-94F3-A5E58A90B7A6}" srcId="{EA1FC005-1ABA-4100-BE0C-5DBB1C57D166}" destId="{3EF6A10E-54BB-46C0-B5A6-46B647C99808}" srcOrd="1" destOrd="0" parTransId="{EA79E00F-F01C-4014-870A-B9E366CAA23E}" sibTransId="{049E5303-C955-4140-8853-1FAC168A2824}"/>
    <dgm:cxn modelId="{76D169D4-5B01-4ECD-B79B-308F8C17F82B}" srcId="{7A14DEAA-F575-4EAE-AA23-5685D56B3BB7}" destId="{50C5A441-6C6B-457F-A025-4180428EAD93}" srcOrd="1" destOrd="0" parTransId="{19DE25D3-BADA-4E79-A4F0-6BEA88C8394C}" sibTransId="{129E0E3B-BFA3-4B0D-8A17-851FF064164E}"/>
    <dgm:cxn modelId="{A0DF3D64-0455-4318-8013-277378ED1E26}" srcId="{3007357E-BAFA-496A-B898-5283E936FA00}" destId="{BA8BF4C3-16C6-40E8-A35E-69BF306CC239}" srcOrd="0" destOrd="0" parTransId="{A26568A1-A413-4F4F-A1A0-178A913C638A}" sibTransId="{FAC599EB-CADD-4E94-8C1B-4D16B1C2D395}"/>
    <dgm:cxn modelId="{BB8BD0F7-BD29-464C-86CC-29A61A1F9473}" srcId="{B233D65E-C73E-4CD7-9A2B-EE75DB491B56}" destId="{EA1FC005-1ABA-4100-BE0C-5DBB1C57D166}" srcOrd="2" destOrd="0" parTransId="{2BA888AC-12DD-4166-91B0-722C687CA863}" sibTransId="{12E55127-1179-40F8-A4B6-9B35CB092676}"/>
    <dgm:cxn modelId="{59DA215E-BC06-4E7E-8AD8-8E4E9EDD027A}" srcId="{B233D65E-C73E-4CD7-9A2B-EE75DB491B56}" destId="{7A14DEAA-F575-4EAE-AA23-5685D56B3BB7}" srcOrd="0" destOrd="0" parTransId="{5500CEF7-4D1C-492E-8A11-8CA3DF2D1039}" sibTransId="{1214BAE4-A169-4BD5-AC84-2FF38B276E09}"/>
    <dgm:cxn modelId="{3017D1F5-D7E1-4E4B-9CD5-C80E3998FE0A}" srcId="{EA1FC005-1ABA-4100-BE0C-5DBB1C57D166}" destId="{92BD8F8A-12A7-4714-8D20-C8E78495054A}" srcOrd="0" destOrd="0" parTransId="{4FDEBA19-D19C-4B22-AD6D-50C084CB39B3}" sibTransId="{E19CBEE5-FA57-4A1D-9EF4-B8524359EECD}"/>
    <dgm:cxn modelId="{70C6ADCE-2CAF-41BF-B278-959855CD6AEF}" type="presOf" srcId="{D442EFC8-7E61-440C-9933-D44A686A00BF}" destId="{315B0492-8510-45DC-A2B8-7DF53970DFB3}" srcOrd="0" destOrd="2" presId="urn:microsoft.com/office/officeart/2005/8/layout/chevron2"/>
    <dgm:cxn modelId="{C05D1B67-A18E-402D-BE1C-F8A9D1A1E376}" srcId="{B233D65E-C73E-4CD7-9A2B-EE75DB491B56}" destId="{3007357E-BAFA-496A-B898-5283E936FA00}" srcOrd="1" destOrd="0" parTransId="{A624DFAA-E63C-4634-BA06-F889DDFBDD41}" sibTransId="{AFD576B3-2D75-4FC8-9949-FACD15E49CCA}"/>
    <dgm:cxn modelId="{EC9D74E3-0BB1-4A98-AAA5-C16C3D545C5A}" type="presOf" srcId="{EA1FC005-1ABA-4100-BE0C-5DBB1C57D166}" destId="{79E7071A-35ED-47D6-BFC4-FEBAA164D6B0}" srcOrd="0" destOrd="0" presId="urn:microsoft.com/office/officeart/2005/8/layout/chevron2"/>
    <dgm:cxn modelId="{05FB2D4A-7D36-400F-9399-368007827E2C}" type="presOf" srcId="{3007357E-BAFA-496A-B898-5283E936FA00}" destId="{920CAB11-35B6-4C6A-9A11-200BA75525F4}" srcOrd="0" destOrd="0" presId="urn:microsoft.com/office/officeart/2005/8/layout/chevron2"/>
    <dgm:cxn modelId="{AF435E88-CA32-4EC3-B215-D54CBBB652B8}" srcId="{EA1FC005-1ABA-4100-BE0C-5DBB1C57D166}" destId="{E4F557CE-F763-4175-9AFD-CAEAC8A35B0D}" srcOrd="3" destOrd="0" parTransId="{6E128D9F-F504-4353-B709-313CD9621292}" sibTransId="{7C270E95-FD25-4BEB-9620-350B5AAB5F8B}"/>
    <dgm:cxn modelId="{93DE843C-E502-4A0D-81DF-C073E01E7A58}" type="presParOf" srcId="{18E2A1CF-F2A7-4725-AB48-6C4463943223}" destId="{629A238D-A694-4212-9FA1-BA94A55A2772}" srcOrd="0" destOrd="0" presId="urn:microsoft.com/office/officeart/2005/8/layout/chevron2"/>
    <dgm:cxn modelId="{D24D18A5-7FB1-433F-8109-0FE8B814ED57}" type="presParOf" srcId="{629A238D-A694-4212-9FA1-BA94A55A2772}" destId="{E3706F2A-6F1C-49C4-95C8-46AA154CB938}" srcOrd="0" destOrd="0" presId="urn:microsoft.com/office/officeart/2005/8/layout/chevron2"/>
    <dgm:cxn modelId="{AEC735FA-113B-4D83-B8FA-F7606C239CBB}" type="presParOf" srcId="{629A238D-A694-4212-9FA1-BA94A55A2772}" destId="{A6AC0975-94A7-4319-967F-86C322F50484}" srcOrd="1" destOrd="0" presId="urn:microsoft.com/office/officeart/2005/8/layout/chevron2"/>
    <dgm:cxn modelId="{D0D8F053-2CF6-4172-A858-106A613A8D0F}" type="presParOf" srcId="{18E2A1CF-F2A7-4725-AB48-6C4463943223}" destId="{BADC1E0A-7675-49AB-B227-601A98F61058}" srcOrd="1" destOrd="0" presId="urn:microsoft.com/office/officeart/2005/8/layout/chevron2"/>
    <dgm:cxn modelId="{8F9047CA-7CE7-4C75-AB24-285CCB23566F}" type="presParOf" srcId="{18E2A1CF-F2A7-4725-AB48-6C4463943223}" destId="{F2D0C0F0-109D-4E1D-ADF8-952E792BB27B}" srcOrd="2" destOrd="0" presId="urn:microsoft.com/office/officeart/2005/8/layout/chevron2"/>
    <dgm:cxn modelId="{34CC6062-985D-4D11-91D4-3A0F91B9B37C}" type="presParOf" srcId="{F2D0C0F0-109D-4E1D-ADF8-952E792BB27B}" destId="{920CAB11-35B6-4C6A-9A11-200BA75525F4}" srcOrd="0" destOrd="0" presId="urn:microsoft.com/office/officeart/2005/8/layout/chevron2"/>
    <dgm:cxn modelId="{1C1157CD-2CD4-49D0-A27E-744E0D24192E}" type="presParOf" srcId="{F2D0C0F0-109D-4E1D-ADF8-952E792BB27B}" destId="{CD9AA61D-7E12-41D4-8CB5-17B23D0B7F60}" srcOrd="1" destOrd="0" presId="urn:microsoft.com/office/officeart/2005/8/layout/chevron2"/>
    <dgm:cxn modelId="{17F0034D-9CCB-49F3-901D-A89880395CB6}" type="presParOf" srcId="{18E2A1CF-F2A7-4725-AB48-6C4463943223}" destId="{1D60BCAA-07E4-4473-993B-A21C22FDBDEB}" srcOrd="3" destOrd="0" presId="urn:microsoft.com/office/officeart/2005/8/layout/chevron2"/>
    <dgm:cxn modelId="{86D770C6-F117-4475-A48F-4F2DBC0F5E04}" type="presParOf" srcId="{18E2A1CF-F2A7-4725-AB48-6C4463943223}" destId="{C26D7825-497F-4763-BD71-E03331B4C113}" srcOrd="4" destOrd="0" presId="urn:microsoft.com/office/officeart/2005/8/layout/chevron2"/>
    <dgm:cxn modelId="{48270ACB-548C-4A67-BAD4-D7F6F23E7D4E}" type="presParOf" srcId="{C26D7825-497F-4763-BD71-E03331B4C113}" destId="{79E7071A-35ED-47D6-BFC4-FEBAA164D6B0}" srcOrd="0" destOrd="0" presId="urn:microsoft.com/office/officeart/2005/8/layout/chevron2"/>
    <dgm:cxn modelId="{E9B85FDD-534C-45C1-B33F-28E5AC206476}" type="presParOf" srcId="{C26D7825-497F-4763-BD71-E03331B4C113}" destId="{315B0492-8510-45DC-A2B8-7DF53970DFB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xmlns:a="http://schemas.openxmlformats.org/drawingml/2006/main" xmlns:dgm="http://schemas.openxmlformats.org/drawingml/2006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706F2A-6F1C-49C4-95C8-46AA154CB938}">
      <dsp:nvSpPr>
        <dsp:cNvPr id="0" name=""/>
        <dsp:cNvSpPr/>
      </dsp:nvSpPr>
      <dsp:spPr>
        <a:xfrm rot="5400000">
          <a:off x="-203894" y="203894"/>
          <a:ext cx="1359296" cy="951507"/>
        </a:xfrm>
        <a:prstGeom prst="chevron">
          <a:avLst/>
        </a:prstGeom>
        <a:solidFill>
          <a:srgbClr val="FF00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Capital assets</a:t>
          </a:r>
          <a:endParaRPr lang="en-GB" sz="1300" kern="1200" dirty="0"/>
        </a:p>
      </dsp:txBody>
      <dsp:txXfrm rot="5400000">
        <a:off x="-203894" y="203894"/>
        <a:ext cx="1359296" cy="951507"/>
      </dsp:txXfrm>
    </dsp:sp>
    <dsp:sp modelId="{A6AC0975-94A7-4319-967F-86C322F50484}">
      <dsp:nvSpPr>
        <dsp:cNvPr id="0" name=""/>
        <dsp:cNvSpPr/>
      </dsp:nvSpPr>
      <dsp:spPr>
        <a:xfrm rot="5400000">
          <a:off x="3843982" y="-2892251"/>
          <a:ext cx="883542" cy="66684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Land and buildings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Plant and equipment</a:t>
          </a:r>
          <a:endParaRPr lang="en-GB" sz="2100" kern="1200" dirty="0"/>
        </a:p>
      </dsp:txBody>
      <dsp:txXfrm rot="5400000">
        <a:off x="3843982" y="-2892251"/>
        <a:ext cx="883542" cy="6668492"/>
      </dsp:txXfrm>
    </dsp:sp>
    <dsp:sp modelId="{920CAB11-35B6-4C6A-9A11-200BA75525F4}">
      <dsp:nvSpPr>
        <dsp:cNvPr id="0" name=""/>
        <dsp:cNvSpPr/>
      </dsp:nvSpPr>
      <dsp:spPr>
        <a:xfrm rot="5400000">
          <a:off x="-203894" y="1384244"/>
          <a:ext cx="1359296" cy="9515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Investments</a:t>
          </a:r>
          <a:endParaRPr lang="en-GB" sz="1300" kern="1200" dirty="0"/>
        </a:p>
      </dsp:txBody>
      <dsp:txXfrm rot="5400000">
        <a:off x="-203894" y="1384244"/>
        <a:ext cx="1359296" cy="951507"/>
      </dsp:txXfrm>
    </dsp:sp>
    <dsp:sp modelId="{CD9AA61D-7E12-41D4-8CB5-17B23D0B7F60}">
      <dsp:nvSpPr>
        <dsp:cNvPr id="0" name=""/>
        <dsp:cNvSpPr/>
      </dsp:nvSpPr>
      <dsp:spPr>
        <a:xfrm rot="5400000">
          <a:off x="3806905" y="-1673275"/>
          <a:ext cx="883542" cy="66684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Shares in other companies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Shares on the stock exchange</a:t>
          </a:r>
          <a:endParaRPr lang="en-GB" sz="2100" kern="1200" dirty="0"/>
        </a:p>
      </dsp:txBody>
      <dsp:txXfrm rot="5400000">
        <a:off x="3806905" y="-1673275"/>
        <a:ext cx="883542" cy="6668492"/>
      </dsp:txXfrm>
    </dsp:sp>
    <dsp:sp modelId="{79E7071A-35ED-47D6-BFC4-FEBAA164D6B0}">
      <dsp:nvSpPr>
        <dsp:cNvPr id="0" name=""/>
        <dsp:cNvSpPr/>
      </dsp:nvSpPr>
      <dsp:spPr>
        <a:xfrm rot="5400000">
          <a:off x="-203894" y="2870898"/>
          <a:ext cx="1359296" cy="951507"/>
        </a:xfrm>
        <a:prstGeom prst="chevron">
          <a:avLst/>
        </a:prstGeom>
        <a:solidFill>
          <a:srgbClr val="FF00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Current assets</a:t>
          </a:r>
          <a:endParaRPr lang="en-GB" sz="1300" kern="1200" dirty="0"/>
        </a:p>
      </dsp:txBody>
      <dsp:txXfrm rot="5400000">
        <a:off x="-203894" y="2870898"/>
        <a:ext cx="1359296" cy="951507"/>
      </dsp:txXfrm>
    </dsp:sp>
    <dsp:sp modelId="{315B0492-8510-45DC-A2B8-7DF53970DFB3}">
      <dsp:nvSpPr>
        <dsp:cNvPr id="0" name=""/>
        <dsp:cNvSpPr/>
      </dsp:nvSpPr>
      <dsp:spPr>
        <a:xfrm rot="5400000">
          <a:off x="3462902" y="-186272"/>
          <a:ext cx="1571549" cy="66684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Inventory of materials, spare parts, consumables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Work in progress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Accounts receivables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Bank and cash</a:t>
          </a:r>
          <a:endParaRPr lang="en-GB" sz="2100" kern="1200" dirty="0"/>
        </a:p>
      </dsp:txBody>
      <dsp:txXfrm rot="5400000">
        <a:off x="3462902" y="-186272"/>
        <a:ext cx="1571549" cy="666849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706F2A-6F1C-49C4-95C8-46AA154CB938}">
      <dsp:nvSpPr>
        <dsp:cNvPr id="0" name=""/>
        <dsp:cNvSpPr/>
      </dsp:nvSpPr>
      <dsp:spPr>
        <a:xfrm rot="5400000">
          <a:off x="-211129" y="211129"/>
          <a:ext cx="1407530" cy="985271"/>
        </a:xfrm>
        <a:prstGeom prst="chevron">
          <a:avLst/>
        </a:prstGeom>
        <a:solidFill>
          <a:srgbClr val="FF00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Current liabilities</a:t>
          </a:r>
          <a:endParaRPr lang="en-GB" sz="1400" kern="1200" dirty="0"/>
        </a:p>
      </dsp:txBody>
      <dsp:txXfrm rot="5400000">
        <a:off x="-211129" y="211129"/>
        <a:ext cx="1407530" cy="985271"/>
      </dsp:txXfrm>
    </dsp:sp>
    <dsp:sp modelId="{A6AC0975-94A7-4319-967F-86C322F50484}">
      <dsp:nvSpPr>
        <dsp:cNvPr id="0" name=""/>
        <dsp:cNvSpPr/>
      </dsp:nvSpPr>
      <dsp:spPr>
        <a:xfrm rot="5400000">
          <a:off x="3845188" y="-2855299"/>
          <a:ext cx="914894" cy="66347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600" kern="1200" dirty="0" smtClean="0"/>
            <a:t>Bank overdraft</a:t>
          </a:r>
          <a:endParaRPr lang="en-GB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600" kern="1200" dirty="0" smtClean="0"/>
            <a:t>Accounts payable</a:t>
          </a:r>
          <a:endParaRPr lang="en-GB" sz="2600" kern="1200" dirty="0"/>
        </a:p>
      </dsp:txBody>
      <dsp:txXfrm rot="5400000">
        <a:off x="3845188" y="-2855299"/>
        <a:ext cx="914894" cy="6634728"/>
      </dsp:txXfrm>
    </dsp:sp>
    <dsp:sp modelId="{920CAB11-35B6-4C6A-9A11-200BA75525F4}">
      <dsp:nvSpPr>
        <dsp:cNvPr id="0" name=""/>
        <dsp:cNvSpPr/>
      </dsp:nvSpPr>
      <dsp:spPr>
        <a:xfrm rot="5400000">
          <a:off x="-211129" y="1437749"/>
          <a:ext cx="1407530" cy="9852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Long term  liabilities</a:t>
          </a:r>
          <a:endParaRPr lang="en-GB" sz="1400" kern="1200" dirty="0"/>
        </a:p>
      </dsp:txBody>
      <dsp:txXfrm rot="5400000">
        <a:off x="-211129" y="1437749"/>
        <a:ext cx="1407530" cy="985271"/>
      </dsp:txXfrm>
    </dsp:sp>
    <dsp:sp modelId="{CD9AA61D-7E12-41D4-8CB5-17B23D0B7F60}">
      <dsp:nvSpPr>
        <dsp:cNvPr id="0" name=""/>
        <dsp:cNvSpPr/>
      </dsp:nvSpPr>
      <dsp:spPr>
        <a:xfrm rot="5400000">
          <a:off x="3808299" y="-1593069"/>
          <a:ext cx="914894" cy="66347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600" kern="1200" dirty="0" smtClean="0"/>
            <a:t>Bank loans</a:t>
          </a:r>
          <a:endParaRPr lang="en-GB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600" kern="1200" dirty="0" smtClean="0"/>
            <a:t>Debentures</a:t>
          </a:r>
          <a:endParaRPr lang="en-GB" sz="2600" kern="1200" dirty="0"/>
        </a:p>
      </dsp:txBody>
      <dsp:txXfrm rot="5400000">
        <a:off x="3808299" y="-1593069"/>
        <a:ext cx="914894" cy="6634728"/>
      </dsp:txXfrm>
    </dsp:sp>
    <dsp:sp modelId="{79E7071A-35ED-47D6-BFC4-FEBAA164D6B0}">
      <dsp:nvSpPr>
        <dsp:cNvPr id="0" name=""/>
        <dsp:cNvSpPr/>
      </dsp:nvSpPr>
      <dsp:spPr>
        <a:xfrm rot="5400000">
          <a:off x="-211129" y="2824176"/>
          <a:ext cx="1407530" cy="985271"/>
        </a:xfrm>
        <a:prstGeom prst="chevron">
          <a:avLst/>
        </a:prstGeom>
        <a:solidFill>
          <a:srgbClr val="FF00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Equity</a:t>
          </a:r>
          <a:endParaRPr lang="en-GB" sz="1400" kern="1200" dirty="0"/>
        </a:p>
      </dsp:txBody>
      <dsp:txXfrm rot="5400000">
        <a:off x="-211129" y="2824176"/>
        <a:ext cx="1407530" cy="985271"/>
      </dsp:txXfrm>
    </dsp:sp>
    <dsp:sp modelId="{315B0492-8510-45DC-A2B8-7DF53970DFB3}">
      <dsp:nvSpPr>
        <dsp:cNvPr id="0" name=""/>
        <dsp:cNvSpPr/>
      </dsp:nvSpPr>
      <dsp:spPr>
        <a:xfrm rot="5400000">
          <a:off x="3605069" y="-206280"/>
          <a:ext cx="1321355" cy="66347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2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Retained earnings</a:t>
          </a:r>
          <a:endParaRPr lang="en-GB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Reserve accounts</a:t>
          </a:r>
          <a:endParaRPr lang="en-GB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Share capital</a:t>
          </a:r>
          <a:endParaRPr lang="en-GB" sz="2400" kern="1200" dirty="0"/>
        </a:p>
      </dsp:txBody>
      <dsp:txXfrm rot="5400000">
        <a:off x="3605069" y="-206280"/>
        <a:ext cx="1321355" cy="66347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A4B5D-A342-44AA-983F-3A2303968748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A4156-4547-48C3-A254-5621492AFA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638808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4156-4547-48C3-A254-5621492AFAB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jpeg"/><Relationship Id="rId3" Type="http://schemas.openxmlformats.org/officeDocument/2006/relationships/image" Target="../media/image5.w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jpeg"/><Relationship Id="rId3" Type="http://schemas.openxmlformats.org/officeDocument/2006/relationships/image" Target="../media/image5.wmf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CD3C3-0ED0-4B6B-A77B-2ADE1FC93777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71F4-8A13-4026-AB76-7CBDAFF4ED77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FA06-3B2B-4C01-8136-B43DA7859819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7A65863-6E1E-40EE-8B62-4602EEB519E7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B967-7286-44D4-9B0E-28FE5E69FD48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A6C195E-2B9C-468C-9860-BF790C735DA8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BCF5-F011-4248-AA53-E1C302574E4F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16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7043039" y="228600"/>
            <a:ext cx="188150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7CAB-BC3D-4499-903A-66DD3B85919A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88150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CC21-BEC7-46EB-BA20-A6ED49725159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4A51-B81D-4E13-974E-9C9D519B3C1E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0700-EA0C-4351-9893-1A48172E251D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3184-206B-4DBB-B966-52205EF01912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24BC-BB7A-4181-BA32-B6B2BBD0B251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2022-9A41-41B0-9E4A-90151FE1A2A7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2D510-FD51-4248-BA15-3881B53E4F92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E8ED-AA1F-4678-B68E-C313340FCB0B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A681-5C5A-48D4-A202-AA4D4E154E07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4BA-7960-4452-A5F2-334B48336611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06C4-980D-4730-AAFF-8029092FB6C4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D296745-C5F5-4703-BEE1-87066FF11D97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20B1-2147-4B0F-9204-7CF80915B345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9B61-2FA2-4F7D-9149-0ADFD88F215E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66F3C06-36CE-4739-8B78-14AE10CD4D22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Module 2: Session 3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8AE27D4-30F1-4ADA-9617-313981544424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187C-2D63-4108-A06C-197C80DFFF55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768D0-64E0-4DCA-9833-FC487982FBAD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ransition>
    <p:fade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78BB94-0E7C-4FBB-9F49-B851F91195B2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FDC5D51-E5A7-422F-B102-0FF3B4A080D6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F5CE0F6-67D0-47AE-9D07-C40425C402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0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0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246707"/>
          </a:xfrm>
        </p:spPr>
        <p:txBody>
          <a:bodyPr/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Module Four: Session 4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295400" y="4038600"/>
            <a:ext cx="6400800" cy="990600"/>
          </a:xfrm>
        </p:spPr>
        <p:txBody>
          <a:bodyPr>
            <a:noAutofit/>
          </a:bodyPr>
          <a:lstStyle/>
          <a:p>
            <a:r>
              <a:rPr lang="en-GB" sz="3200" b="1" noProof="0" dirty="0" smtClean="0">
                <a:latin typeface="Arial" pitchFamily="34" charset="0"/>
                <a:cs typeface="Arial" pitchFamily="34" charset="0"/>
              </a:rPr>
              <a:t>Interpretation of financial statements – Financial Position</a:t>
            </a:r>
            <a:endParaRPr lang="en-GB" sz="3200" b="1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D5FA-33CB-4033-B400-3B3FFB952CCE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>
            <a:normAutofit fontScale="85000" lnSpcReduction="10000"/>
          </a:bodyPr>
          <a:lstStyle/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Collection period ratio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(Trade accounts receivable x 365)divided by annual credit sales.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This is the average collection period of accounts receivable. It shows how well the business is managing its trade debtors. The shorter the period the better for cash management.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Inventory holding period ratio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(Inventory x 365) divided by the annual cost of works.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Indicates the average period the business hold inventory and work in progress before it turns to revenue. The shorter the period the better for the business. 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Payment period ratio – ( Trade accounts payable x 365) divided by the annual credit purchases.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Shows the average period taken to pay suppliers</a:t>
            </a:r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The longer the period the better for cash management.</a:t>
            </a:r>
            <a:endParaRPr lang="en-GB" b="1" noProof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7CAB-BC3D-4499-903A-66DD3B85919A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Ratio analysis – liquidity management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905000"/>
            <a:ext cx="8458199" cy="4343400"/>
          </a:xfrm>
        </p:spPr>
        <p:txBody>
          <a:bodyPr>
            <a:normAutofit fontScale="92500" lnSpcReduction="10000"/>
          </a:bodyPr>
          <a:lstStyle/>
          <a:p>
            <a:pPr marL="457200" indent="-457200"/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Turnover ratios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: The turnover ratios are used to determine how many times a company "turns over" its assets in a given year. </a:t>
            </a:r>
          </a:p>
          <a:p>
            <a:pPr marL="457200" indent="-457200"/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Inventory turnover: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It is calculated by taking the cost of goods sold and dividing by the average inventory for the period</a:t>
            </a:r>
          </a:p>
          <a:p>
            <a:pPr marL="457200" indent="-457200"/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Fixed assets turnover: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It is calculated by revenue divided by fixed assets.</a:t>
            </a:r>
          </a:p>
          <a:p>
            <a:pPr marL="457200" indent="-457200"/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Working capital turnover: 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Revenue divided by working capital.</a:t>
            </a:r>
          </a:p>
          <a:p>
            <a:pPr marL="457200" indent="-457200"/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The higher the turnover the better efficiently the resources of the business are being utilized to generate income for it.</a:t>
            </a:r>
          </a:p>
          <a:p>
            <a:pPr>
              <a:buNone/>
            </a:pPr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endParaRPr lang="en-GB" sz="2800" noProof="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GB" sz="2600" i="1" noProof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81D0-45E1-460E-900A-524A110C0BF1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Ratio analysis - activity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381999" cy="43735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GB" sz="2800" b="1" noProof="0" dirty="0" smtClean="0">
                <a:latin typeface="Arial" pitchFamily="34" charset="0"/>
                <a:cs typeface="Arial" pitchFamily="34" charset="0"/>
              </a:rPr>
              <a:t>Leverage/gearing</a:t>
            </a:r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: Financial leverage/gearing is a measure of how much debt the company has assumed in order to finance its assets. </a:t>
            </a:r>
            <a:endParaRPr lang="en-GB" sz="2800" b="1" noProof="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800" b="1" noProof="0" dirty="0" smtClean="0">
                <a:latin typeface="Arial" pitchFamily="34" charset="0"/>
                <a:cs typeface="Arial" pitchFamily="34" charset="0"/>
              </a:rPr>
              <a:t>Equity/Debt.</a:t>
            </a:r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 The equity/debt ratio measures how much of </a:t>
            </a:r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the</a:t>
            </a:r>
            <a:r>
              <a:rPr lang="en-GB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company </a:t>
            </a:r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is financed by owners. It is given as 2:1 format</a:t>
            </a:r>
          </a:p>
          <a:p>
            <a:r>
              <a:rPr lang="en-GB" sz="2800" b="1" noProof="0" dirty="0" smtClean="0">
                <a:latin typeface="Arial" pitchFamily="34" charset="0"/>
                <a:cs typeface="Arial" pitchFamily="34" charset="0"/>
              </a:rPr>
              <a:t>Debt/Asset ratio</a:t>
            </a:r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: The debt/asset ratio can show you what percentage of the company's assets are financed through debt. </a:t>
            </a:r>
          </a:p>
          <a:p>
            <a:r>
              <a:rPr lang="en-GB" sz="2800" b="1" noProof="0" dirty="0" smtClean="0">
                <a:latin typeface="Arial" pitchFamily="34" charset="0"/>
                <a:cs typeface="Arial" pitchFamily="34" charset="0"/>
              </a:rPr>
              <a:t>Interest coverage.</a:t>
            </a:r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 It is </a:t>
            </a:r>
            <a:r>
              <a:rPr lang="en-GB" sz="2800" b="1" noProof="0" dirty="0" smtClean="0">
                <a:latin typeface="Arial" pitchFamily="34" charset="0"/>
                <a:cs typeface="Arial" pitchFamily="34" charset="0"/>
              </a:rPr>
              <a:t>income before tax and interest divided by</a:t>
            </a:r>
            <a:r>
              <a:rPr lang="en-GB" sz="28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interest</a:t>
            </a:r>
            <a:r>
              <a:rPr lang="en-GB" sz="2800" b="1" noProof="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The ratio measures a company's ability to meet its interest obligations with income earned from the firm's primary source of business. It is an indicator of financial leverage/gearing. The higher the figure the easier for the company to pay interest and to attract lenders.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4981-1BEB-4DE2-BA1F-0DA30CC374B3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Leverage ratios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876800"/>
          </a:xfrm>
        </p:spPr>
        <p:txBody>
          <a:bodyPr>
            <a:normAutofit/>
          </a:bodyPr>
          <a:lstStyle/>
          <a:p>
            <a:endParaRPr lang="en-GB" b="1" noProof="0" dirty="0" smtClean="0">
              <a:latin typeface="Arial" pitchFamily="34" charset="0"/>
              <a:cs typeface="Arial" pitchFamily="34" charset="0"/>
            </a:endParaRP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ROI: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Income after interest and tax divided by equity %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EPS: (Earning per share)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Income after interest and tax divided by number of issued participating shares. 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Dividend payout ratio: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Dividend divided by profit after interest and tax or </a:t>
            </a:r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dividend per share/EPS. It tells you the percentage of available profits for the period that are paid out as cash to shareholders. Same ratio can be expressed as;</a:t>
            </a:r>
          </a:p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Dividend cover ratio: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The inverse of the dividend pay out i.e. Profit after interest and tax divided by dividends. It tells how secure dividend pay out is.</a:t>
            </a:r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589F-C3AA-4E14-91DE-BD2B2A9D9DA3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Three key ratios for investors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1905000"/>
          <a:ext cx="9144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8780"/>
                <a:gridCol w="50552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Collection period ratio 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Accounts Receivable ÷ credit revenue x 365 days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Inventory holding ratio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Inventory÷ Cost of works x 365 days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Assets turnover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Revenue ÷ Total Assets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(times)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Sales to Net Working Capital Ratio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Sales ÷ Net Working Capital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Accounts Payable credit period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Accounts Payable ÷ Credit purchases x 365 days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Debt/Equity.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(Short-Term Debt + Long-Term Debt) / Equity 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Interest Coverage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(Operating income) / (Interest expense)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Current Ratio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Current assets / Current liabilities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Quick Ratio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Quick assets/Current liabilities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Dividend Yield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Annual Dividend per Share / Price per Share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Dividend Payout Ratio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Dividends/ Income after interest and tax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7CAB-BC3D-4499-903A-66DD3B85919A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Summary of ratios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752600"/>
            <a:ext cx="8229599" cy="4373563"/>
          </a:xfrm>
        </p:spPr>
        <p:txBody>
          <a:bodyPr>
            <a:normAutofit/>
          </a:bodyPr>
          <a:lstStyle/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Ratios deal mainly in numbers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– they don’t address issues like product quality, customer service, employee morale and so on.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Ratios largely look at the past, not the future.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  However, investment analysts will make assumptions about future performance using ratios.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Ratios are most useful when they are used concurrently or compared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against comparable businesses, set targets and the industry practice.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Financial information can be “massaged”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in several ways to make the figures used for ratios more attractive.  </a:t>
            </a:r>
          </a:p>
          <a:p>
            <a:pPr lvl="0"/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7CAB-BC3D-4499-903A-66DD3B85919A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Drawbacks &amp; limitations</a:t>
            </a:r>
            <a:br>
              <a:rPr lang="en-GB" sz="3600" b="1" noProof="0" dirty="0" smtClean="0">
                <a:latin typeface="Arial" pitchFamily="34" charset="0"/>
                <a:cs typeface="Arial" pitchFamily="34" charset="0"/>
              </a:rPr>
            </a:br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 of ratio analysis</a:t>
            </a:r>
            <a:endParaRPr lang="en-GB" sz="36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381999" cy="4648200"/>
          </a:xfrm>
        </p:spPr>
        <p:txBody>
          <a:bodyPr>
            <a:normAutofit/>
          </a:bodyPr>
          <a:lstStyle/>
          <a:p>
            <a:r>
              <a:rPr lang="en-GB" sz="2600" noProof="0" dirty="0" smtClean="0">
                <a:latin typeface="Arial" pitchFamily="34" charset="0"/>
                <a:cs typeface="Arial" pitchFamily="34" charset="0"/>
              </a:rPr>
              <a:t>The going concern concept assumes the business will continue to trade in the foreseeable future and will not go insolvent.  </a:t>
            </a:r>
          </a:p>
          <a:p>
            <a:r>
              <a:rPr lang="en-GB" sz="2600" noProof="0" dirty="0" smtClean="0">
                <a:latin typeface="Arial" pitchFamily="34" charset="0"/>
                <a:cs typeface="Arial" pitchFamily="34" charset="0"/>
              </a:rPr>
              <a:t>It is important for assuring stakeholders of the company’ potential to continue in business hence giving them confidence to continue doing business with it. </a:t>
            </a:r>
          </a:p>
          <a:p>
            <a:r>
              <a:rPr lang="en-GB" sz="2600" noProof="0" dirty="0" smtClean="0">
                <a:latin typeface="Arial" pitchFamily="34" charset="0"/>
                <a:cs typeface="Arial" pitchFamily="34" charset="0"/>
              </a:rPr>
              <a:t>When preparing the financial statements directors of the company have to confirm that the company is a going concern - that it will continue to trade for at least twelve months. </a:t>
            </a:r>
            <a:endParaRPr lang="en-GB" sz="2600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7CAB-BC3D-4499-903A-66DD3B85919A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Going concern</a:t>
            </a:r>
            <a:endParaRPr lang="en-GB" sz="36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458200" cy="3886200"/>
          </a:xfrm>
        </p:spPr>
        <p:txBody>
          <a:bodyPr>
            <a:normAutofit fontScale="92500" lnSpcReduction="10000"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Cash flow constraints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Poor solvency and liquidity ratios, heavy overdrafts and loans accompanied by low interest cover.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Overtrading. 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Loss of key  contracts, customers or suppliers. 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Loss of key employees that drive the company forward. 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A downturn in activity and major loss of market share.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Cumulative or continued trading losses.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Looking at financial statements in totality plus knowledge of the operations of the business can make one raise the going concern question.</a:t>
            </a:r>
          </a:p>
          <a:p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7CAB-BC3D-4499-903A-66DD3B85919A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Indicators of </a:t>
            </a:r>
            <a:br>
              <a:rPr lang="en-GB" sz="3600" b="1" noProof="0" dirty="0" smtClean="0">
                <a:latin typeface="Arial" pitchFamily="34" charset="0"/>
                <a:cs typeface="Arial" pitchFamily="34" charset="0"/>
              </a:rPr>
            </a:br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going concern problems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1676400"/>
            <a:ext cx="8051800" cy="4449763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Explain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what ratios you should look at as a supplier of material to a road contractor.  </a:t>
            </a:r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What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kind of information would you look at if you were a bank approached by a road contractor for a loan?</a:t>
            </a:r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Understanding of past performance is a prerequisite for anticipating the future” Discuss.</a:t>
            </a:r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you were to invest in Munaku Contractors Ltd, what ratios would you look out for?</a:t>
            </a:r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Discuss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Munaku Contractors Ltd as a going concern.</a:t>
            </a:r>
          </a:p>
          <a:p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7CAB-BC3D-4499-903A-66DD3B85919A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Group 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Activity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Q &amp; A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 END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E3E25-F1FE-426F-8F68-92F500A8ABA4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00999" cy="4343400"/>
          </a:xfrm>
        </p:spPr>
        <p:txBody>
          <a:bodyPr>
            <a:normAutofit fontScale="92500" lnSpcReduction="20000"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GB" sz="3600" noProof="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GB" sz="3600" noProof="0" dirty="0" smtClean="0">
                <a:latin typeface="Arial" pitchFamily="34" charset="0"/>
                <a:cs typeface="Arial" pitchFamily="34" charset="0"/>
              </a:rPr>
              <a:t>enable participants understand the  balance sheet figures and interpret </a:t>
            </a:r>
            <a:r>
              <a:rPr lang="en-GB" sz="3600" noProof="0" dirty="0" smtClean="0">
                <a:latin typeface="Arial" pitchFamily="34" charset="0"/>
                <a:cs typeface="Arial" pitchFamily="34" charset="0"/>
              </a:rPr>
              <a:t>them</a:t>
            </a:r>
            <a:endParaRPr lang="en-GB" sz="3600" dirty="0" smtClean="0">
              <a:latin typeface="Arial" pitchFamily="34" charset="0"/>
              <a:cs typeface="Arial" pitchFamily="34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en-GB" sz="3600" noProof="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GB" sz="3600" noProof="0" dirty="0" smtClean="0">
                <a:latin typeface="Arial" pitchFamily="34" charset="0"/>
                <a:cs typeface="Arial" pitchFamily="34" charset="0"/>
              </a:rPr>
              <a:t>explain to participants the importance of investor ratios and key ratios to investors.</a:t>
            </a:r>
            <a:endParaRPr lang="en-GB" sz="3600" noProof="0" dirty="0" smtClean="0">
              <a:latin typeface="Arial" pitchFamily="34" charset="0"/>
              <a:cs typeface="Arial" pitchFamily="34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en-GB" sz="3600" noProof="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GB" sz="3600" noProof="0" dirty="0" smtClean="0">
                <a:latin typeface="Arial" pitchFamily="34" charset="0"/>
                <a:cs typeface="Arial" pitchFamily="34" charset="0"/>
              </a:rPr>
              <a:t>explain drawbacks and limitations of ratios</a:t>
            </a:r>
            <a:endParaRPr lang="en-GB" sz="3600" noProof="0" dirty="0" smtClean="0">
              <a:latin typeface="Arial" pitchFamily="34" charset="0"/>
              <a:cs typeface="Arial" pitchFamily="34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en-GB" sz="3600" noProof="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GB" sz="3600" noProof="0" dirty="0" smtClean="0">
                <a:latin typeface="Arial" pitchFamily="34" charset="0"/>
                <a:cs typeface="Arial" pitchFamily="34" charset="0"/>
              </a:rPr>
              <a:t>highlight going concern issues</a:t>
            </a:r>
          </a:p>
          <a:p>
            <a:pPr lvl="0">
              <a:buNone/>
            </a:pPr>
            <a:endParaRPr lang="en-GB" sz="3500" noProof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A449-ABD5-4F10-AE06-C31005FB4B66}" type="datetime1">
              <a:rPr lang="en-US" smtClean="0"/>
              <a:pPr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objectives of the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session: 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382000" cy="4343400"/>
          </a:xfrm>
        </p:spPr>
        <p:txBody>
          <a:bodyPr>
            <a:normAutofit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A statement of a company's position at a given period of time systematically presented to show its wealth.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A balance sheet is divided into two main sections, one that records assets and one that shows how those assets are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financed (liabilities).</a:t>
            </a:r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Assets are broken down into capital assets and working capital.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Working capital is current assets less current liabilities.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The total assets equal the total liabilities.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47B6-AB3F-4679-A759-81F218533FA1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smtClean="0">
                <a:latin typeface="Arial" pitchFamily="34" charset="0"/>
                <a:cs typeface="Arial" pitchFamily="34" charset="0"/>
              </a:rPr>
              <a:t>Understanding financial position</a:t>
            </a:r>
            <a:endParaRPr lang="en-GB" noProof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28472"/>
          </a:xfrm>
        </p:spPr>
        <p:txBody>
          <a:bodyPr>
            <a:normAutofit fontScale="90000"/>
          </a:bodyPr>
          <a:lstStyle/>
          <a:p>
            <a:r>
              <a:rPr lang="en-GB" noProof="0" smtClean="0">
                <a:latin typeface="Arial" pitchFamily="34" charset="0"/>
                <a:cs typeface="Arial" pitchFamily="34" charset="0"/>
              </a:rPr>
              <a:t>Munaku’s balance sheet</a:t>
            </a:r>
            <a:endParaRPr lang="en-GB" noProof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7CAB-BC3D-4499-903A-66DD3B85919A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1" y="1387208"/>
          <a:ext cx="6095999" cy="4083585"/>
        </p:xfrm>
        <a:graphic>
          <a:graphicData uri="http://schemas.openxmlformats.org/drawingml/2006/table">
            <a:tbl>
              <a:tblPr/>
              <a:tblGrid>
                <a:gridCol w="2319920"/>
                <a:gridCol w="862146"/>
                <a:gridCol w="808261"/>
                <a:gridCol w="201767"/>
                <a:gridCol w="969914"/>
                <a:gridCol w="933991"/>
              </a:tblGrid>
              <a:tr h="173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2006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2007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3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shs'000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shs'000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shs'000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shs'000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Fixed (Capital) Assets: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3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Land and buildings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       -   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1,500,000 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11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Plant and machinery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6,000,000 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5,800,000 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3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6,000,000 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7,300,000 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3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Current </a:t>
                      </a:r>
                      <a:r>
                        <a:rPr lang="en-GB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Assets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: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3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Work in progress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840,000 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1,280,000 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3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Stocks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130,000 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250,000 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3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Accounts receivables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650,000 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840,000 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11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Cash and bank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35,000 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(999,000)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1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1,655,000 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1,371,000 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3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Current liabilities: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3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Accounts payables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960,000 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650,000 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11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Current loan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200,000 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200,000 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1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1,160,000 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850,000 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11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Net working capital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495,000 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521,000 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11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assets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6,495,000 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7,821,000 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73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Financed by: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Share capital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2,000,000 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2,000,000 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3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Retained profit /loss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3,545,000 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5,071,000 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11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Bank loan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950,000 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750,000 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1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6,495,000 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latin typeface="Calibri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7,821,000 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694" marR="566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Munaku Contractors Balance Sheet as at 31</a:t>
            </a:r>
            <a:r>
              <a:rPr kumimoji="0" lang="en-GB" sz="12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</a:t>
            </a:r>
            <a:r>
              <a:rPr kumimoji="0" lang="en-GB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December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33272"/>
          </a:xfrm>
        </p:spPr>
        <p:txBody>
          <a:bodyPr>
            <a:normAutofit fontScale="90000"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Balance sheet presents assets in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order of increasing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liquidity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24BC-BB7A-4181-BA32-B6B2BBD0B251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990600" y="1600200"/>
          <a:ext cx="7620000" cy="4064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33272"/>
          </a:xfrm>
        </p:spPr>
        <p:txBody>
          <a:bodyPr>
            <a:normAutofit fontScale="90000"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Balance sheet presents liabilities in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order of increasing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permanence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24BC-BB7A-4181-BA32-B6B2BBD0B251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2: Session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990600" y="1600200"/>
          <a:ext cx="7620000" cy="4064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534400" cy="4267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2800" b="1" noProof="0" dirty="0" smtClean="0">
                <a:latin typeface="Arial" pitchFamily="34" charset="0"/>
                <a:cs typeface="Arial" pitchFamily="34" charset="0"/>
              </a:rPr>
              <a:t>A balance sheet shows:</a:t>
            </a:r>
          </a:p>
          <a:p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How wealthy the business is and how its wealth has been invested – capital, investments and working capital assets</a:t>
            </a:r>
          </a:p>
          <a:p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How solvent the business is (ability to pay its liabilities)</a:t>
            </a:r>
          </a:p>
          <a:p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How liquid its assets are - how much cash there is and how easily assets could be converted into cash, i.e. inventories, receivables and short term investments less payables.</a:t>
            </a:r>
          </a:p>
          <a:p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How the business is financed between equity and debt.</a:t>
            </a:r>
          </a:p>
          <a:p>
            <a:pPr marL="457200" indent="-457200">
              <a:lnSpc>
                <a:spcPct val="90000"/>
              </a:lnSpc>
            </a:pPr>
            <a:endParaRPr lang="en-GB" sz="2800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fld id="{F324F337-8F30-400C-B5D2-3F2AF4B47ADF}" type="datetime1">
              <a:rPr lang="en-US" smtClean="0"/>
              <a:pPr/>
              <a:t>8/28/12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Module 4: Session 4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fld id="{B41A9892-5F6A-409A-B9D5-660B19238B07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noProof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4000" b="1" noProof="0" dirty="0" smtClean="0">
                <a:latin typeface="Arial" pitchFamily="34" charset="0"/>
                <a:cs typeface="Arial" pitchFamily="34" charset="0"/>
              </a:rPr>
            </a:br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Interpreting balance sheet figures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495800"/>
          </a:xfrm>
        </p:spPr>
        <p:txBody>
          <a:bodyPr>
            <a:normAutofit fontScale="92500" lnSpcReduction="10000"/>
          </a:bodyPr>
          <a:lstStyle/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Current Assets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are the first numbers you'll encounter on the balance sheet. Current assets are defined as assets that can or will be converted into cash quickly. 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Current Liabilities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are the opposite of current assets. They are the money that the company expects to pay out within the year. 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Working capital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is current assets less current liabilities. For a healthy business this should be a positive figure. Having negative working capital means that capital assets would have to be sold off to pay immediate liabilities.</a:t>
            </a:r>
            <a:endParaRPr lang="en-GB" b="1" noProof="0" dirty="0" smtClean="0">
              <a:latin typeface="Arial" pitchFamily="34" charset="0"/>
              <a:cs typeface="Arial" pitchFamily="34" charset="0"/>
            </a:endParaRP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Non-Current/Capital Assets and Liabilities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are assets that meant to be used over several years and cannot be turned into cash quickly such as machinery or liabilities that are not due for over a year  respectively. </a:t>
            </a:r>
          </a:p>
          <a:p>
            <a:pPr lvl="0"/>
            <a:endParaRPr lang="en-GB" noProof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04AB-C242-4EF8-AC20-3E95B1F6468F}" type="datetime1">
              <a:rPr lang="en-US" smtClean="0"/>
              <a:pPr/>
              <a:t>8/28/12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3327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b="1" noProof="0" dirty="0" smtClean="0">
                <a:latin typeface="Arial" pitchFamily="34" charset="0"/>
                <a:cs typeface="Arial" pitchFamily="34" charset="0"/>
              </a:rPr>
              <a:t>Interpreting the balance sheet</a:t>
            </a:r>
            <a:endParaRPr lang="en-GB" sz="4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382000" cy="4343400"/>
          </a:xfrm>
        </p:spPr>
        <p:txBody>
          <a:bodyPr>
            <a:noAutofit/>
          </a:bodyPr>
          <a:lstStyle/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Current Ratio: Current assets divided by current liabilities.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If this number is greater than one, then the company has enough current assets to cover its short term liabilities.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Quick ratio also called the acid test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Immediate current assets divided by current liabilities.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Inventory and doubtful accounts receivables are excluded from current assets first as they may not be converted to cash easily. This ratio should be about one to one.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These two ratios indicate the ability of the business to meet its obligations as they fall due.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4C2D-91E0-48A8-A175-717011EA5250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E0F6-67D0-47AE-9D07-C40425C4028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sz="3600" noProof="0" dirty="0" smtClean="0">
                <a:latin typeface="Arial" pitchFamily="34" charset="0"/>
                <a:cs typeface="Arial" pitchFamily="34" charset="0"/>
              </a:rPr>
              <a:t>Ratio analysis – solvency and liquidity</a:t>
            </a:r>
            <a:endParaRPr lang="en-GB" sz="36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93693D-1DBF-4014-9AFF-DDDD51D60B90}"/>
</file>

<file path=customXml/itemProps2.xml><?xml version="1.0" encoding="utf-8"?>
<ds:datastoreItem xmlns:ds="http://schemas.openxmlformats.org/officeDocument/2006/customXml" ds:itemID="{A7415709-40FA-403B-AF98-47F87EE088E5}"/>
</file>

<file path=customXml/itemProps3.xml><?xml version="1.0" encoding="utf-8"?>
<ds:datastoreItem xmlns:ds="http://schemas.openxmlformats.org/officeDocument/2006/customXml" ds:itemID="{31650D12-A16B-4BDC-AE84-5BBBD2911F0A}"/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1986</TotalTime>
  <Words>1782</Words>
  <Application>Microsoft Office PowerPoint</Application>
  <PresentationFormat>On-screen Show (4:3)</PresentationFormat>
  <Paragraphs>253</Paragraphs>
  <Slides>19</Slides>
  <Notes>15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Theme2</vt:lpstr>
      <vt:lpstr>Median</vt:lpstr>
      <vt:lpstr>Waveform</vt:lpstr>
      <vt:lpstr>Module Four: Session 4</vt:lpstr>
      <vt:lpstr>The objectives of the session: </vt:lpstr>
      <vt:lpstr>Understanding financial position</vt:lpstr>
      <vt:lpstr>Munaku’s balance sheet</vt:lpstr>
      <vt:lpstr>Balance sheet presents assets in order of increasing liquidity</vt:lpstr>
      <vt:lpstr>Balance sheet presents liabilities in order of increasing permanence</vt:lpstr>
      <vt:lpstr> Interpreting balance sheet figures</vt:lpstr>
      <vt:lpstr>  Interpreting the balance sheet</vt:lpstr>
      <vt:lpstr>Ratio analysis – solvency and liquidity</vt:lpstr>
      <vt:lpstr>Ratio analysis – liquidity management</vt:lpstr>
      <vt:lpstr>Ratio analysis - activity</vt:lpstr>
      <vt:lpstr>Leverage ratios</vt:lpstr>
      <vt:lpstr>Three key ratios for investors</vt:lpstr>
      <vt:lpstr>Summary of ratios</vt:lpstr>
      <vt:lpstr>Drawbacks &amp; limitations  of ratio analysis</vt:lpstr>
      <vt:lpstr>Going concern</vt:lpstr>
      <vt:lpstr>Indicators of  going concern problems</vt:lpstr>
      <vt:lpstr>Group Activity</vt:lpstr>
      <vt:lpstr>Q &amp; 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Definitions</dc:title>
  <dc:creator>Mr. P-Kandole</dc:creator>
  <cp:keywords>TRT011</cp:keywords>
  <cp:lastModifiedBy>Patrick Griffith</cp:lastModifiedBy>
  <cp:revision>99</cp:revision>
  <dcterms:created xsi:type="dcterms:W3CDTF">2012-08-28T09:56:48Z</dcterms:created>
  <dcterms:modified xsi:type="dcterms:W3CDTF">2012-08-28T10:08:34Z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0x010100DA7FBBE45A02FF43B2DB012F633F9BF5</vt:lpwstr>
  </property>
</Properties>
</file>