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rels" ContentType="application/vnd.openxmlformats-package.relationships+xml"/>
  <Default Extension="jpeg" ContentType="image/jpe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6" r:id="rId3"/>
    <p:sldId id="257" r:id="rId4"/>
    <p:sldId id="277" r:id="rId5"/>
    <p:sldId id="268" r:id="rId6"/>
    <p:sldId id="281" r:id="rId7"/>
    <p:sldId id="269" r:id="rId8"/>
    <p:sldId id="272" r:id="rId9"/>
    <p:sldId id="275" r:id="rId10"/>
    <p:sldId id="279" r:id="rId11"/>
    <p:sldId id="280" r:id="rId12"/>
    <p:sldId id="27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Patrick Griffith" initials="PG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848" y="-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8" Type="http://schemas.openxmlformats.org/officeDocument/2006/relationships/slide" Target="slides/slide7.xml"/><Relationship Id="rId2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7" Type="http://schemas.openxmlformats.org/officeDocument/2006/relationships/slide" Target="slides/slide6.xml"/><Relationship Id="rId20" Type="http://schemas.openxmlformats.org/officeDocument/2006/relationships/theme" Target="theme/theme1.xml"/><Relationship Id="rId16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4" Type="http://schemas.openxmlformats.org/officeDocument/2006/relationships/customXml" Target="../customXml/item3.xml"/><Relationship Id="rId1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22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8E73E-66CA-4E53-B4BE-87E2383C8F7A}" type="datetimeFigureOut">
              <a:rPr lang="en-US" smtClean="0"/>
              <a:pPr/>
              <a:t>8/23/12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8E654-40EA-45A7-A126-4D84EAA86A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43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60CC1-28CA-47DB-8043-2AC8D2FD18DB}" type="datetimeFigureOut">
              <a:rPr lang="en-US" smtClean="0"/>
              <a:pPr/>
              <a:t>8/23/12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006C7-7852-449B-A467-6BCD3A65229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69383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wmf"/><Relationship Id="rId3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C7F1-4667-4BE2-9760-80E8BDE9CC2C}" type="datetime1">
              <a:rPr lang="en-US" smtClean="0"/>
              <a:pPr/>
              <a:t>8/23/12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3: Session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16" descr="C:\Users\CROSSR~1\AppData\Local\Temp\CrossRoads Logo with Slogan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53536" y="210807"/>
            <a:ext cx="1881505" cy="499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1665" y="216074"/>
            <a:ext cx="956310" cy="882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29D2-196C-482F-AB6F-3B6DEDFF781E}" type="datetime1">
              <a:rPr lang="en-US" smtClean="0"/>
              <a:pPr/>
              <a:t>8/23/12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3: Session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42F4-C77E-45CF-840B-158B81FC9F58}" type="datetime1">
              <a:rPr lang="en-US" smtClean="0"/>
              <a:pPr/>
              <a:t>8/23/12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3: Session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25EC-C84A-4F80-8C00-27DAF71A083E}" type="datetime1">
              <a:rPr lang="en-US" smtClean="0"/>
              <a:pPr/>
              <a:t>8/23/12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3: Session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8600"/>
            <a:ext cx="956310" cy="882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C:\Users\CROSSR~1\AppData\Local\Temp\CrossRoads Logo with Slogan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70497"/>
            <a:ext cx="1881505" cy="499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25C1-B339-4DA3-8A65-0A62F60F8F9B}" type="datetime1">
              <a:rPr lang="en-US" smtClean="0"/>
              <a:pPr/>
              <a:t>8/23/12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3: Session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A3F1-435D-44DD-9257-4678D4D2891D}" type="datetime1">
              <a:rPr lang="en-US" smtClean="0"/>
              <a:pPr/>
              <a:t>8/23/12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3: Session 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1D04-FAC6-4917-A91B-F2302B53D43C}" type="datetime1">
              <a:rPr lang="en-US" smtClean="0"/>
              <a:pPr/>
              <a:t>8/23/12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3: Session 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6093-3FF2-450C-AC65-FDA588F11160}" type="datetime1">
              <a:rPr lang="en-US" smtClean="0"/>
              <a:pPr/>
              <a:t>8/23/12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3: Session 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53692-A1A5-4422-8D6E-202B2BF7C548}" type="datetime1">
              <a:rPr lang="en-US" smtClean="0"/>
              <a:pPr/>
              <a:t>8/23/12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3: Session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949B9-602B-4999-92E0-0978BBFE15B5}" type="datetime1">
              <a:rPr lang="en-US" smtClean="0"/>
              <a:pPr/>
              <a:t>8/23/12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3: Session 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2244-AC8B-4EE6-B05A-8749C70AAA45}" type="datetime1">
              <a:rPr lang="en-US" smtClean="0"/>
              <a:pPr/>
              <a:t>8/23/12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3: Session 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7B4D441-9A90-4D36-BC99-8F137333D89C}" type="datetime1">
              <a:rPr lang="en-US" smtClean="0"/>
              <a:pPr/>
              <a:t>8/23/12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Module 3: Session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Module 3: Session 4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REVENUE BUDGET CONTROL AND MANAGEMENT</a:t>
            </a:r>
            <a:endParaRPr lang="en-US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8EEFF-E17D-4C5A-BAB6-A221E6F7828F}" type="datetime1">
              <a:rPr lang="en-US" smtClean="0"/>
              <a:pPr/>
              <a:t>8/23/12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3: Session 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There are three basic variances to revenue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Total revenue variance equals budgeted revenue less actual revenue;</a:t>
            </a:r>
          </a:p>
          <a:p>
            <a:pPr lvl="1"/>
            <a:r>
              <a:rPr lang="en-GB" sz="2400" dirty="0" smtClean="0">
                <a:latin typeface="Arial" pitchFamily="34" charset="0"/>
                <a:cs typeface="Arial" pitchFamily="34" charset="0"/>
              </a:rPr>
              <a:t>Sales volume variance equals (budgeted quantity – actual quantity) x budgeted price.</a:t>
            </a:r>
          </a:p>
          <a:p>
            <a:pPr lvl="1"/>
            <a:r>
              <a:rPr lang="en-GB" sz="2400" dirty="0" smtClean="0">
                <a:latin typeface="Arial" pitchFamily="34" charset="0"/>
                <a:cs typeface="Arial" pitchFamily="34" charset="0"/>
              </a:rPr>
              <a:t>Sales price variance equals (budgeted contract price – actual contract price) x actual quantity.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Total revenue variance equals (sales volume variance + sales price variance)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25EC-C84A-4F80-8C00-27DAF71A083E}" type="datetime1">
              <a:rPr lang="en-US" smtClean="0"/>
              <a:pPr/>
              <a:t>8/23/12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3: Session 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latin typeface="Arial" pitchFamily="34" charset="0"/>
                <a:cs typeface="Arial" pitchFamily="34" charset="0"/>
              </a:rPr>
              <a:t>Analyzing revenue variances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 fontScale="85000" lnSpcReduction="20000"/>
          </a:bodyPr>
          <a:lstStyle/>
          <a:p>
            <a:r>
              <a:rPr lang="en-GB" sz="2595" dirty="0" smtClean="0">
                <a:latin typeface="Arial" pitchFamily="34" charset="0"/>
                <a:cs typeface="Arial" pitchFamily="34" charset="0"/>
              </a:rPr>
              <a:t>Volume variance will be caused by</a:t>
            </a:r>
          </a:p>
          <a:p>
            <a:pPr lvl="1"/>
            <a:r>
              <a:rPr lang="en-GB" sz="2595" dirty="0" smtClean="0">
                <a:latin typeface="Arial" pitchFamily="34" charset="0"/>
                <a:cs typeface="Arial" pitchFamily="34" charset="0"/>
              </a:rPr>
              <a:t>Fast or slow speed of construction</a:t>
            </a:r>
          </a:p>
          <a:p>
            <a:pPr lvl="1"/>
            <a:r>
              <a:rPr lang="en-GB" sz="2595" dirty="0" smtClean="0">
                <a:latin typeface="Arial" pitchFamily="34" charset="0"/>
                <a:cs typeface="Arial" pitchFamily="34" charset="0"/>
              </a:rPr>
              <a:t>Events such as strikes, bad weather, accidents</a:t>
            </a:r>
          </a:p>
          <a:p>
            <a:pPr lvl="1"/>
            <a:r>
              <a:rPr lang="en-GB" sz="2595" dirty="0" smtClean="0">
                <a:latin typeface="Arial" pitchFamily="34" charset="0"/>
                <a:cs typeface="Arial" pitchFamily="34" charset="0"/>
              </a:rPr>
              <a:t>Works stoppages due to say machine break down, material outage, absenteeism, poor supervision.</a:t>
            </a:r>
          </a:p>
          <a:p>
            <a:pPr lvl="1"/>
            <a:r>
              <a:rPr lang="en-GB" sz="2595" dirty="0" smtClean="0">
                <a:latin typeface="Arial" pitchFamily="34" charset="0"/>
                <a:cs typeface="Arial" pitchFamily="34" charset="0"/>
              </a:rPr>
              <a:t>Variations by client</a:t>
            </a:r>
          </a:p>
          <a:p>
            <a:r>
              <a:rPr lang="en-GB" sz="2595" dirty="0" smtClean="0">
                <a:latin typeface="Arial" pitchFamily="34" charset="0"/>
                <a:cs typeface="Arial" pitchFamily="34" charset="0"/>
              </a:rPr>
              <a:t>Price variance would be caused by not getting the price per unit anticipated in the budget because:</a:t>
            </a:r>
          </a:p>
          <a:p>
            <a:pPr lvl="1"/>
            <a:r>
              <a:rPr lang="en-GB" sz="2595" dirty="0" smtClean="0">
                <a:latin typeface="Arial" pitchFamily="34" charset="0"/>
                <a:cs typeface="Arial" pitchFamily="34" charset="0"/>
              </a:rPr>
              <a:t>Poor/better bidding or negotiation </a:t>
            </a:r>
          </a:p>
          <a:p>
            <a:pPr lvl="1"/>
            <a:r>
              <a:rPr lang="en-GB" sz="2595" dirty="0" smtClean="0">
                <a:latin typeface="Arial" pitchFamily="34" charset="0"/>
                <a:cs typeface="Arial" pitchFamily="34" charset="0"/>
              </a:rPr>
              <a:t>Increased/reduced competition</a:t>
            </a:r>
          </a:p>
          <a:p>
            <a:pPr lvl="1"/>
            <a:r>
              <a:rPr lang="en-GB" sz="2595" dirty="0" smtClean="0">
                <a:latin typeface="Arial" pitchFamily="34" charset="0"/>
                <a:cs typeface="Arial" pitchFamily="34" charset="0"/>
              </a:rPr>
              <a:t>Increased/reduced cost therefore higher/lower price</a:t>
            </a:r>
          </a:p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25EC-C84A-4F80-8C00-27DAF71A083E}" type="datetime1">
              <a:rPr lang="en-US" smtClean="0"/>
              <a:pPr/>
              <a:t>8/23/12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3: Session 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Revenue variance analysis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819400"/>
            <a:ext cx="7408333" cy="3306763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Analyze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the causes of revenue variances for the provided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case.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Identify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revenue variances that are  un controllable and controllable under the provided case and from your experience.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25EC-C84A-4F80-8C00-27DAF71A083E}" type="datetime1">
              <a:rPr lang="en-US" smtClean="0"/>
              <a:pPr/>
              <a:t>8/23/12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3: Session 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Group Activity (all) 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3124200"/>
            <a:ext cx="7408333" cy="3001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Develop a revenue variance report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Identify possible actions on revenue variances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Develop a strategic profit budget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Session Objectives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66DA8-8966-41D7-9EEB-3A62F51BC6AB}" type="datetime1">
              <a:rPr lang="en-US" smtClean="0"/>
              <a:pPr/>
              <a:t>8/23/12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3: Session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857364"/>
            <a:ext cx="7408333" cy="426879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 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Accurate revenue projections help  to  predict peaks and valleys in income and profit in order to make necessary adjustments in operating activities.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Revenue budget projection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50116-7C01-4DBB-A511-FCCB00A0A5BB}" type="datetime1">
              <a:rPr lang="en-US" smtClean="0"/>
              <a:pPr/>
              <a:t>8/23/12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3: Session 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90800"/>
            <a:ext cx="7408333" cy="3535363"/>
          </a:xfrm>
        </p:spPr>
        <p:txBody>
          <a:bodyPr/>
          <a:lstStyle/>
          <a:p>
            <a:pPr lvl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In making projections,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analyze </a:t>
            </a:r>
            <a:r>
              <a:rPr lang="en-US" dirty="0">
                <a:latin typeface="Arial" pitchFamily="34" charset="0"/>
                <a:cs typeface="Arial" pitchFamily="34" charset="0"/>
              </a:rPr>
              <a:t>your current contract or contracts in pipeline. Make an estimate of how much income you expect 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bill  </a:t>
            </a:r>
            <a:r>
              <a:rPr lang="en-US" dirty="0">
                <a:latin typeface="Arial" pitchFamily="34" charset="0"/>
                <a:cs typeface="Arial" pitchFamily="34" charset="0"/>
              </a:rPr>
              <a:t>on a month-by-month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or year-by-year basis </a:t>
            </a:r>
            <a:r>
              <a:rPr lang="en-US" dirty="0">
                <a:latin typeface="Arial" pitchFamily="34" charset="0"/>
                <a:cs typeface="Arial" pitchFamily="34" charset="0"/>
              </a:rPr>
              <a:t>and enter these figures on a spreadsheet.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Revenue projections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62DD-BBB6-401E-9878-D7D7F0CE8540}" type="datetime1">
              <a:rPr lang="en-US" smtClean="0"/>
              <a:pPr/>
              <a:t>8/23/12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3: Session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3234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514600"/>
            <a:ext cx="7408333" cy="36115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For anticipated contracts, you will need to have periodic meetings with UNRA or District officials who are your existing clients and ask about their ongoing needs for road works.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Project basing on  past trends, ongoing and planned contracts, anticipated contracts.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Make assumptions that are realistic and achievable.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Revenue projections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over five years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384E1-6AF3-4C70-B0FF-A6F4505F4C1F}" type="datetime1">
              <a:rPr lang="en-US" smtClean="0"/>
              <a:pPr/>
              <a:t>8/23/12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3: Session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67000"/>
            <a:ext cx="7408333" cy="3459163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Delays in concluding  works contracts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Forecasting of potential contracts in open bidding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Estimation of completed works for invoicing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Estimation of work variations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Delays resulting from nature, industrial action, stock outs and machine break downs.  </a:t>
            </a:r>
          </a:p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25EC-C84A-4F80-8C00-27DAF71A083E}" type="datetime1">
              <a:rPr lang="en-US" smtClean="0"/>
              <a:pPr/>
              <a:t>8/23/12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3: Session 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latin typeface="Arial" pitchFamily="34" charset="0"/>
                <a:cs typeface="Arial" pitchFamily="34" charset="0"/>
              </a:rPr>
              <a:t>Constraints to revenue </a:t>
            </a:r>
            <a:br>
              <a:rPr lang="en-GB" sz="3600" b="1" dirty="0" smtClean="0">
                <a:latin typeface="Arial" pitchFamily="34" charset="0"/>
                <a:cs typeface="Arial" pitchFamily="34" charset="0"/>
              </a:rPr>
            </a:b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projection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42910" y="2571745"/>
          <a:ext cx="7408860" cy="3214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  <a:gridCol w="969422"/>
                <a:gridCol w="1234810"/>
                <a:gridCol w="1234810"/>
                <a:gridCol w="1234810"/>
                <a:gridCol w="1234810"/>
              </a:tblGrid>
              <a:tr h="83344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Revenue source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yr1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yr2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yr3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yr4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yr5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Road 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WIP LG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Road 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Road 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Total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Revenue projection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7F302-CC50-4FAE-8EE8-879C7D13977B}" type="datetime1">
              <a:rPr lang="en-US" smtClean="0"/>
              <a:pPr/>
              <a:t>8/23/12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3: Session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4" y="2680018"/>
          <a:ext cx="8429688" cy="3392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948"/>
                <a:gridCol w="1404948"/>
                <a:gridCol w="1404948"/>
                <a:gridCol w="1404948"/>
                <a:gridCol w="1404948"/>
                <a:gridCol w="1404948"/>
              </a:tblGrid>
              <a:tr h="74204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Revenue source 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Budgeted 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Budget six months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Actual six months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variance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comment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</a:tr>
              <a:tr h="74204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Contract One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</a:tr>
              <a:tr h="74204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Contract Two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</a:tr>
              <a:tr h="74204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Contract Three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</a:tr>
              <a:tr h="42402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Total 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Tracking revenue variances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EBAE-4DF7-4991-BDD4-9FF39A72DD22}" type="datetime1">
              <a:rPr lang="en-US" smtClean="0"/>
              <a:pPr/>
              <a:t>8/23/12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3: Session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80835292"/>
              </p:ext>
            </p:extLst>
          </p:nvPr>
        </p:nvGraphicFramePr>
        <p:xfrm>
          <a:off x="285720" y="2285991"/>
          <a:ext cx="8501122" cy="3429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7859"/>
                <a:gridCol w="1429419"/>
                <a:gridCol w="1180712"/>
                <a:gridCol w="1416853"/>
                <a:gridCol w="1259426"/>
                <a:gridCol w="1416853"/>
              </a:tblGrid>
              <a:tr h="91731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Revenue source 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Contract one 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Contract two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Contract three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Comment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</a:tr>
              <a:tr h="53146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Total revenues 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</a:tr>
              <a:tr h="91731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Total expenditure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</a:tr>
              <a:tr h="53146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Profit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</a:tr>
              <a:tr h="531463"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Profit projection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FB384-545A-4EB3-B93D-E43062777E18}" type="datetime1">
              <a:rPr lang="en-US" smtClean="0"/>
              <a:pPr/>
              <a:t>8/23/12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3: Session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FBBE45A02FF43B2DB012F633F9BF5" ma:contentTypeVersion="0" ma:contentTypeDescription="Create a new document." ma:contentTypeScope="" ma:versionID="1cd96de4538a9ea783765af400c6966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da0bab1e00c84e9291a2a9b340ddb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FEA4E8-D853-4427-BD7A-52A23F021D45}"/>
</file>

<file path=customXml/itemProps2.xml><?xml version="1.0" encoding="utf-8"?>
<ds:datastoreItem xmlns:ds="http://schemas.openxmlformats.org/officeDocument/2006/customXml" ds:itemID="{254D00CD-F11C-43EE-9128-D8AF0BE853DE}"/>
</file>

<file path=customXml/itemProps3.xml><?xml version="1.0" encoding="utf-8"?>
<ds:datastoreItem xmlns:ds="http://schemas.openxmlformats.org/officeDocument/2006/customXml" ds:itemID="{A8445104-2375-4856-976F-4FDD5F8AC7B1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1945</TotalTime>
  <Words>530</Words>
  <Application>Microsoft Office PowerPoint</Application>
  <PresentationFormat>On-screen Show (4:3)</PresentationFormat>
  <Paragraphs>110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Module 3: Session 4</vt:lpstr>
      <vt:lpstr>Session Objectives </vt:lpstr>
      <vt:lpstr> Revenue budget projection</vt:lpstr>
      <vt:lpstr>Revenue projections </vt:lpstr>
      <vt:lpstr>Revenue projections  over five years </vt:lpstr>
      <vt:lpstr>Constraints to revenue  projection</vt:lpstr>
      <vt:lpstr>Revenue projection</vt:lpstr>
      <vt:lpstr>Tracking revenue variances </vt:lpstr>
      <vt:lpstr> Profit projection </vt:lpstr>
      <vt:lpstr>Analyzing revenue variances</vt:lpstr>
      <vt:lpstr>Revenue variance analysis</vt:lpstr>
      <vt:lpstr>Group Activity (all)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in Financial and Business Management for Road Construction</dc:title>
  <dc:creator>Ssemmanda</dc:creator>
  <cp:keywords>TRT010</cp:keywords>
  <cp:lastModifiedBy>Patrick Griffith</cp:lastModifiedBy>
  <cp:revision>114</cp:revision>
  <dcterms:created xsi:type="dcterms:W3CDTF">2012-08-23T10:27:18Z</dcterms:created>
  <dcterms:modified xsi:type="dcterms:W3CDTF">2012-08-23T10:31:20Z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0x010100DA7FBBE45A02FF43B2DB012F633F9BF5</vt:lpwstr>
  </property>
</Properties>
</file>